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6" r:id="rId2"/>
    <p:sldId id="257" r:id="rId3"/>
    <p:sldId id="258" r:id="rId4"/>
    <p:sldId id="259" r:id="rId5"/>
    <p:sldId id="260" r:id="rId6"/>
    <p:sldId id="263" r:id="rId7"/>
    <p:sldId id="262" r:id="rId8"/>
    <p:sldId id="264" r:id="rId9"/>
    <p:sldId id="265" r:id="rId10"/>
    <p:sldId id="266" r:id="rId11"/>
    <p:sldId id="267" r:id="rId12"/>
    <p:sldId id="268" r:id="rId13"/>
    <p:sldId id="300" r:id="rId14"/>
    <p:sldId id="269" r:id="rId15"/>
    <p:sldId id="270" r:id="rId16"/>
    <p:sldId id="301" r:id="rId17"/>
    <p:sldId id="271" r:id="rId18"/>
    <p:sldId id="272" r:id="rId19"/>
    <p:sldId id="302" r:id="rId20"/>
    <p:sldId id="303" r:id="rId21"/>
    <p:sldId id="273" r:id="rId22"/>
    <p:sldId id="275" r:id="rId23"/>
    <p:sldId id="276" r:id="rId24"/>
    <p:sldId id="277" r:id="rId25"/>
    <p:sldId id="304" r:id="rId26"/>
    <p:sldId id="278" r:id="rId27"/>
    <p:sldId id="279" r:id="rId28"/>
    <p:sldId id="280" r:id="rId29"/>
    <p:sldId id="281" r:id="rId30"/>
    <p:sldId id="282" r:id="rId31"/>
    <p:sldId id="283" r:id="rId32"/>
    <p:sldId id="284" r:id="rId33"/>
    <p:sldId id="305" r:id="rId34"/>
    <p:sldId id="285" r:id="rId35"/>
    <p:sldId id="306" r:id="rId36"/>
    <p:sldId id="286" r:id="rId37"/>
    <p:sldId id="307" r:id="rId38"/>
    <p:sldId id="287" r:id="rId39"/>
    <p:sldId id="291" r:id="rId40"/>
    <p:sldId id="292" r:id="rId41"/>
    <p:sldId id="296" r:id="rId42"/>
    <p:sldId id="297" r:id="rId43"/>
    <p:sldId id="299" r:id="rId44"/>
    <p:sldId id="308" r:id="rId45"/>
    <p:sldId id="309" r:id="rId46"/>
    <p:sldId id="310" r:id="rId47"/>
    <p:sldId id="311" r:id="rId48"/>
    <p:sldId id="312" r:id="rId49"/>
    <p:sldId id="31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5464404-56EB-427E-9F31-ED8C4B5C273D}" type="datetimeFigureOut">
              <a:rPr lang="en-IN" smtClean="0"/>
              <a:t>14-11-2021</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CF733BE-4E47-40B7-9AF1-8E1A87F619D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94504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14-11-2021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348956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14-11-2021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83053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14-11-2021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17551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464404-56EB-427E-9F31-ED8C4B5C273D}" type="datetimeFigureOut">
              <a:rPr lang="en-IN" smtClean="0"/>
              <a:t>14-11-2021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1785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64404-56EB-427E-9F31-ED8C4B5C273D}" type="datetimeFigureOut">
              <a:rPr lang="en-IN" smtClean="0"/>
              <a:t>14-11-2021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95527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464404-56EB-427E-9F31-ED8C4B5C273D}" type="datetimeFigureOut">
              <a:rPr lang="en-IN" smtClean="0"/>
              <a:t>14-11-2021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292333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464404-56EB-427E-9F31-ED8C4B5C273D}" type="datetimeFigureOut">
              <a:rPr lang="en-IN" smtClean="0"/>
              <a:t>14-11-2021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363798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64404-56EB-427E-9F31-ED8C4B5C273D}" type="datetimeFigureOut">
              <a:rPr lang="en-IN" smtClean="0"/>
              <a:t>14-11-2021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419163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14-11-2021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159806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14-11-2021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extLst>
      <p:ext uri="{BB962C8B-B14F-4D97-AF65-F5344CB8AC3E}">
        <p14:creationId xmlns:p14="http://schemas.microsoft.com/office/powerpoint/2010/main" val="7369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5464404-56EB-427E-9F31-ED8C4B5C273D}" type="datetimeFigureOut">
              <a:rPr lang="en-IN" smtClean="0"/>
              <a:t>14-11-2021</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CF733BE-4E47-40B7-9AF1-8E1A87F619D5}" type="slidenum">
              <a:rPr lang="en-IN" smtClean="0"/>
              <a:t>‹#›</a:t>
            </a:fld>
            <a:endParaRPr lang="en-IN"/>
          </a:p>
        </p:txBody>
      </p:sp>
    </p:spTree>
    <p:extLst>
      <p:ext uri="{BB962C8B-B14F-4D97-AF65-F5344CB8AC3E}">
        <p14:creationId xmlns:p14="http://schemas.microsoft.com/office/powerpoint/2010/main" val="2653002863"/>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www.investopedia.com/terms/p/positive-correlation.asp" TargetMode="External"/><Relationship Id="rId2" Type="http://schemas.openxmlformats.org/officeDocument/2006/relationships/hyperlink" Target="https://www.investopedia.com/terms/n/negative-correlation.asp"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srividya89/E-Retail-Customer-Retenti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E05E-0E83-4DB1-90DC-589C237E9D7B}"/>
              </a:ext>
            </a:extLst>
          </p:cNvPr>
          <p:cNvSpPr>
            <a:spLocks noGrp="1"/>
          </p:cNvSpPr>
          <p:nvPr>
            <p:ph type="ctrTitle"/>
          </p:nvPr>
        </p:nvSpPr>
        <p:spPr>
          <a:xfrm>
            <a:off x="494521" y="758952"/>
            <a:ext cx="11252719" cy="3566160"/>
          </a:xfrm>
        </p:spPr>
        <p:txBody>
          <a:bodyPr anchor="ctr">
            <a:normAutofit/>
          </a:bodyPr>
          <a:lstStyle/>
          <a:p>
            <a:r>
              <a:rPr lang="en-US" sz="5400" dirty="0"/>
              <a:t>E-Retail Customer Activation and Retention</a:t>
            </a:r>
            <a:endParaRPr lang="en-IN" sz="5400" dirty="0"/>
          </a:p>
        </p:txBody>
      </p:sp>
      <p:sp>
        <p:nvSpPr>
          <p:cNvPr id="3" name="Subtitle 2">
            <a:extLst>
              <a:ext uri="{FF2B5EF4-FFF2-40B4-BE49-F238E27FC236}">
                <a16:creationId xmlns:a16="http://schemas.microsoft.com/office/drawing/2014/main" id="{0852FB3C-AEE0-40D3-9DA7-07729AE71D33}"/>
              </a:ext>
            </a:extLst>
          </p:cNvPr>
          <p:cNvSpPr>
            <a:spLocks noGrp="1"/>
          </p:cNvSpPr>
          <p:nvPr>
            <p:ph type="subTitle" idx="1"/>
          </p:nvPr>
        </p:nvSpPr>
        <p:spPr>
          <a:xfrm>
            <a:off x="8276253" y="4465071"/>
            <a:ext cx="3200401" cy="977621"/>
          </a:xfrm>
        </p:spPr>
        <p:txBody>
          <a:bodyPr>
            <a:normAutofit fontScale="92500" lnSpcReduction="10000"/>
          </a:bodyPr>
          <a:lstStyle/>
          <a:p>
            <a:r>
              <a:rPr lang="en-US" sz="2800" dirty="0"/>
              <a:t>SRIVIDYA S</a:t>
            </a:r>
          </a:p>
          <a:p>
            <a:r>
              <a:rPr lang="en-US" sz="2800" dirty="0"/>
              <a:t>Nov 2021</a:t>
            </a:r>
            <a:endParaRPr lang="en-IN" sz="2800" dirty="0"/>
          </a:p>
        </p:txBody>
      </p:sp>
    </p:spTree>
    <p:extLst>
      <p:ext uri="{BB962C8B-B14F-4D97-AF65-F5344CB8AC3E}">
        <p14:creationId xmlns:p14="http://schemas.microsoft.com/office/powerpoint/2010/main" val="154919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FFBFF5-B585-4BAB-98BC-1C69EC38ABEC}"/>
              </a:ext>
            </a:extLst>
          </p:cNvPr>
          <p:cNvPicPr>
            <a:picLocks noChangeAspect="1"/>
          </p:cNvPicPr>
          <p:nvPr/>
        </p:nvPicPr>
        <p:blipFill>
          <a:blip r:embed="rId2"/>
          <a:stretch>
            <a:fillRect/>
          </a:stretch>
        </p:blipFill>
        <p:spPr>
          <a:xfrm>
            <a:off x="8378890" y="2891681"/>
            <a:ext cx="3813110" cy="3968064"/>
          </a:xfrm>
          <a:prstGeom prst="rect">
            <a:avLst/>
          </a:prstGeom>
        </p:spPr>
      </p:pic>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238597" y="905070"/>
            <a:ext cx="11070105" cy="2092881"/>
          </a:xfrm>
          <a:prstGeom prst="rect">
            <a:avLst/>
          </a:prstGeom>
          <a:noFill/>
        </p:spPr>
        <p:txBody>
          <a:bodyPr wrap="square">
            <a:spAutoFit/>
          </a:bodyPr>
          <a:lstStyle/>
          <a:p>
            <a:r>
              <a:rPr lang="en-US" sz="1600" b="1" dirty="0">
                <a:latin typeface="Calibri" panose="020F0502020204030204" pitchFamily="34" charset="0"/>
                <a:cs typeface="Calibri" panose="020F0502020204030204" pitchFamily="34" charset="0"/>
              </a:rPr>
              <a:t>Mathematical / Statistical / Analytical Modeling </a:t>
            </a:r>
            <a:r>
              <a:rPr lang="en-US" sz="1600" dirty="0">
                <a:latin typeface="Calibri" panose="020F0502020204030204" pitchFamily="34" charset="0"/>
                <a:cs typeface="Calibri" panose="020F0502020204030204" pitchFamily="34" charset="0"/>
              </a:rPr>
              <a:t>- are three of the most important concepts of Data Science. Data Science revolves around these three fields and draws their concepts to operate on the data. </a:t>
            </a:r>
          </a:p>
          <a:p>
            <a:endParaRPr lang="en-US" sz="1600" dirty="0">
              <a:latin typeface="Calibri" panose="020F0502020204030204" pitchFamily="34" charset="0"/>
              <a:cs typeface="Calibri" panose="020F0502020204030204" pitchFamily="34" charset="0"/>
            </a:endParaRPr>
          </a:p>
          <a:p>
            <a:r>
              <a:rPr lang="en-IN" sz="1800" b="1" u="sng" dirty="0">
                <a:effectLst/>
                <a:latin typeface="Calibri" panose="020F0502020204030204" pitchFamily="34" charset="0"/>
                <a:ea typeface="Calibri" panose="020F0502020204030204" pitchFamily="34" charset="0"/>
                <a:cs typeface="Times New Roman" panose="02020603050405020304" pitchFamily="18" charset="0"/>
              </a:rPr>
              <a:t>Mathematical Modelling</a:t>
            </a:r>
            <a:endParaRPr lang="en-IN" sz="1600" b="1" u="sng"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Mathematical models are important, selecting the right one to answer the business question can bring tremendous value to the organization. It plays an essential role in the latest technologies like Machine Learning, Artificial Intelligence, Data Science and Deep Learning, etc., It is because every algorithm built in the latest technologies has a mathematical function behind it and aid in identifying patterns</a:t>
            </a:r>
          </a:p>
        </p:txBody>
      </p:sp>
      <p:sp>
        <p:nvSpPr>
          <p:cNvPr id="8" name="TextBox 7">
            <a:extLst>
              <a:ext uri="{FF2B5EF4-FFF2-40B4-BE49-F238E27FC236}">
                <a16:creationId xmlns:a16="http://schemas.microsoft.com/office/drawing/2014/main" id="{CED76C95-21B7-42AA-A9B2-B9570CCC6399}"/>
              </a:ext>
            </a:extLst>
          </p:cNvPr>
          <p:cNvSpPr txBox="1"/>
          <p:nvPr/>
        </p:nvSpPr>
        <p:spPr>
          <a:xfrm>
            <a:off x="238598" y="2997951"/>
            <a:ext cx="8317574" cy="3293209"/>
          </a:xfrm>
          <a:prstGeom prst="rect">
            <a:avLst/>
          </a:prstGeom>
          <a:noFill/>
        </p:spPr>
        <p:txBody>
          <a:bodyPr wrap="square">
            <a:sp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The understanding of various notions of Statistics and Probability Theory are key for the implementation of such algorithms in data science. </a:t>
            </a:r>
          </a:p>
          <a:p>
            <a:r>
              <a:rPr lang="en-US" sz="1600" dirty="0">
                <a:effectLst/>
                <a:latin typeface="Calibri" panose="020F0502020204030204" pitchFamily="34" charset="0"/>
                <a:ea typeface="Calibri" panose="020F0502020204030204" pitchFamily="34" charset="0"/>
                <a:cs typeface="Times New Roman" panose="02020603050405020304" pitchFamily="18" charset="0"/>
              </a:rPr>
              <a:t>Notions include: Regression, Maximum Likelihood Estimation, the understanding of distributions (Binomial, Bernoulli, Gaussian (Normal)) and Bayes’ Theorem</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The main reason for a greater significance of mathematics is because of its various concepts like: –</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Linear Algebra</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Probability</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Calculus – Differential &amp; Integral Calculus</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Statistics </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Descriptive (Mean, Median, Mode, IQR, Std. deviation, Z &amp; T- Statistics, linear regression)</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Inferential (Sampling, Confidence interval, chi-square, ANOVA)</a:t>
            </a:r>
          </a:p>
        </p:txBody>
      </p:sp>
    </p:spTree>
    <p:extLst>
      <p:ext uri="{BB962C8B-B14F-4D97-AF65-F5344CB8AC3E}">
        <p14:creationId xmlns:p14="http://schemas.microsoft.com/office/powerpoint/2010/main" val="3310355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F6B27A-05F4-4934-BBBB-C2CF8CF14278}"/>
              </a:ext>
            </a:extLst>
          </p:cNvPr>
          <p:cNvSpPr txBox="1"/>
          <p:nvPr/>
        </p:nvSpPr>
        <p:spPr>
          <a:xfrm>
            <a:off x="238597" y="905070"/>
            <a:ext cx="11070105" cy="3046988"/>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Regression Models:</a:t>
            </a:r>
          </a:p>
          <a:p>
            <a:endParaRPr lang="en-US" sz="2000" dirty="0">
              <a:latin typeface="Calibri" panose="020F0502020204030204" pitchFamily="34" charset="0"/>
              <a:cs typeface="Calibri" panose="020F0502020204030204" pitchFamily="34"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Data analysts use regression models to examine relationships between variables. Regression models are often used by organizations to determine which independent variables hold the most influence over dependent variables—information that can be leveraged to make essential </a:t>
            </a:r>
            <a:r>
              <a:rPr lang="en-US" sz="1600" b="1" u="sng" dirty="0">
                <a:effectLst/>
                <a:latin typeface="Calibri" panose="020F0502020204030204" pitchFamily="34" charset="0"/>
                <a:ea typeface="Calibri" panose="020F0502020204030204" pitchFamily="34" charset="0"/>
                <a:cs typeface="Times New Roman" panose="02020603050405020304" pitchFamily="18" charset="0"/>
              </a:rPr>
              <a:t>business decisions</a:t>
            </a:r>
          </a:p>
          <a:p>
            <a:endParaRPr lang="en-US" sz="1600" b="1" u="sng"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dirty="0">
                <a:effectLst/>
                <a:latin typeface="Calibri" panose="020F0502020204030204" pitchFamily="34" charset="0"/>
                <a:ea typeface="Calibri" panose="020F0502020204030204" pitchFamily="34" charset="0"/>
                <a:cs typeface="Times New Roman" panose="02020603050405020304" pitchFamily="18" charset="0"/>
              </a:rPr>
              <a:t>Classification Models:</a:t>
            </a:r>
          </a:p>
          <a:p>
            <a:endParaRPr lang="en-US" sz="2000" b="1" dirty="0">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Classification is a process in which an algorithm is used to analyze an existing data set of known points. The understanding achieved through that analysis is then leveraged as a means of appropriately classifying the data. Classification is a form of machine learning that can be particularly helpful in analyzing very large, complex sets of data to help make more accurate predictions.</a:t>
            </a:r>
          </a:p>
        </p:txBody>
      </p:sp>
    </p:spTree>
    <p:extLst>
      <p:ext uri="{BB962C8B-B14F-4D97-AF65-F5344CB8AC3E}">
        <p14:creationId xmlns:p14="http://schemas.microsoft.com/office/powerpoint/2010/main" val="138024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Analytical Models:</a:t>
            </a:r>
            <a:endParaRPr lang="en-IN" sz="36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EF5A092-529F-41EC-9E9D-17F98AC5E4D0}"/>
              </a:ext>
            </a:extLst>
          </p:cNvPr>
          <p:cNvPicPr>
            <a:picLocks noChangeAspect="1"/>
          </p:cNvPicPr>
          <p:nvPr/>
        </p:nvPicPr>
        <p:blipFill>
          <a:blip r:embed="rId2"/>
          <a:stretch>
            <a:fillRect/>
          </a:stretch>
        </p:blipFill>
        <p:spPr>
          <a:xfrm>
            <a:off x="7081934" y="905070"/>
            <a:ext cx="5194041" cy="2940618"/>
          </a:xfrm>
          <a:prstGeom prst="rect">
            <a:avLst/>
          </a:prstGeom>
        </p:spPr>
      </p:pic>
      <p:sp>
        <p:nvSpPr>
          <p:cNvPr id="7" name="TextBox 6">
            <a:extLst>
              <a:ext uri="{FF2B5EF4-FFF2-40B4-BE49-F238E27FC236}">
                <a16:creationId xmlns:a16="http://schemas.microsoft.com/office/drawing/2014/main" id="{ED332A1B-9BB8-4534-A00D-FD36F00597C0}"/>
              </a:ext>
            </a:extLst>
          </p:cNvPr>
          <p:cNvSpPr txBox="1"/>
          <p:nvPr/>
        </p:nvSpPr>
        <p:spPr>
          <a:xfrm>
            <a:off x="313930" y="905070"/>
            <a:ext cx="7122568" cy="5478423"/>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An analytical model is quantitative in nature, and used to answer a specific question or make a specific design decision. </a:t>
            </a:r>
          </a:p>
          <a:p>
            <a:r>
              <a:rPr lang="en-US" sz="1400" dirty="0">
                <a:latin typeface="Calibri" panose="020F0502020204030204" pitchFamily="34" charset="0"/>
                <a:cs typeface="Calibri" panose="020F0502020204030204" pitchFamily="34" charset="0"/>
              </a:rPr>
              <a:t>Different analytical models are used to address different aspects of the system, such as its performance, reliability, or mass properties. Data analysis comes with the fundamental types of data analytics encounter in data science: Descriptive, Diagnostic, Predictive, and Prescriptive.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analytics is a statistical method that is used to search and summarize historical data in order to identify patterns or meaning.</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analysis is often used when reviewing any past or present data. This is because raw data is difficult to consume and interpret, while the metrics offered by descriptive analysis are much more focused.</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The example of descriptive statistics or analytics is to calculate the mean, median mode, standard deviation, and similar kinds of statistical calculation on finance or sales data. </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Diagnostic analytics takes it a step further to uncover the reasoning behind certain results. Diagnostic analytics is usually performed using such techniques as data discovery, drill-down, data mining, and different type of bivariant data analysis like  correlations. etc.,</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Analytics is a statistical method that utilizes algorithms and machine learning to identify trends in data and predict future behaviors. Predictive Analytics can take both past and current data and offer predictions of what could happen in the future.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models typically utilize variability in data to make the correct prediction and more variability of ingredient data that shows the relationship with what is possible to predict that united together into a prediction or valid score.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Prescriptive analytics automatically synthesizes big data, mathematical sciences, business rules, algorithms,  and machine learning to make predictions and then suggests decision options to take advantage of the predictions. Prescriptive means (optimization and simulation).</a:t>
            </a:r>
          </a:p>
        </p:txBody>
      </p:sp>
    </p:spTree>
    <p:extLst>
      <p:ext uri="{BB962C8B-B14F-4D97-AF65-F5344CB8AC3E}">
        <p14:creationId xmlns:p14="http://schemas.microsoft.com/office/powerpoint/2010/main" val="390669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Data Sources and their formats</a:t>
            </a:r>
            <a:endParaRPr lang="en-IN" sz="36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D332A1B-9BB8-4534-A00D-FD36F00597C0}"/>
              </a:ext>
            </a:extLst>
          </p:cNvPr>
          <p:cNvSpPr txBox="1"/>
          <p:nvPr/>
        </p:nvSpPr>
        <p:spPr>
          <a:xfrm>
            <a:off x="313929" y="905070"/>
            <a:ext cx="10960711" cy="3129062"/>
          </a:xfrm>
          <a:prstGeom prst="rect">
            <a:avLst/>
          </a:prstGeom>
          <a:noFill/>
        </p:spPr>
        <p:txBody>
          <a:bodyPr wrap="square">
            <a:spAutoFit/>
          </a:bodyPr>
          <a:lstStyle/>
          <a:p>
            <a:pPr>
              <a:spcAft>
                <a:spcPts val="800"/>
              </a:spcAft>
            </a:pPr>
            <a:r>
              <a:rPr lang="en-IN" sz="1600" b="1" u="sng" dirty="0">
                <a:effectLst/>
                <a:latin typeface="Calibri" panose="020F0502020204030204" pitchFamily="34" charset="0"/>
                <a:ea typeface="Calibri" panose="020F0502020204030204" pitchFamily="34" charset="0"/>
                <a:cs typeface="Calibri" panose="020F0502020204030204" pitchFamily="34" charset="0"/>
              </a:rPr>
              <a:t>Technical Requirements</a:t>
            </a:r>
            <a:r>
              <a:rPr lang="en-IN" sz="1600" dirty="0">
                <a:effectLst/>
                <a:latin typeface="Calibri" panose="020F0502020204030204" pitchFamily="34" charset="0"/>
                <a:ea typeface="Calibri" panose="020F0502020204030204" pitchFamily="34" charset="0"/>
                <a:cs typeface="Calibri" panose="020F0502020204030204" pitchFamily="34" charset="0"/>
              </a:rPr>
              <a:t>: </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 </a:t>
            </a:r>
            <a:r>
              <a:rPr lang="en-US" sz="1600" dirty="0">
                <a:effectLst/>
                <a:latin typeface="Calibri" panose="020F0502020204030204" pitchFamily="34" charset="0"/>
                <a:ea typeface="Calibri" panose="020F0502020204030204" pitchFamily="34" charset="0"/>
                <a:cs typeface="Calibri" panose="020F0502020204030204" pitchFamily="34" charset="0"/>
              </a:rPr>
              <a:t>Data contains 269 entries each having 71 variables. </a:t>
            </a:r>
          </a:p>
          <a:p>
            <a:pPr>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 Data set doesn’t contains Null values. We treated them using the domain knowledge and our own understanding.</a:t>
            </a:r>
          </a:p>
          <a:p>
            <a:pPr>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 • Extensive EDA has been performed to gain relationships of important variable and price. </a:t>
            </a:r>
          </a:p>
          <a:p>
            <a:pPr>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 Data contains one numerical and all others as categorical variable. We handled them accordingly. </a:t>
            </a:r>
          </a:p>
          <a:p>
            <a:pPr>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 We built Machine Learning models, applied regularization and determined the optimal values of Hyper Parameters. </a:t>
            </a:r>
          </a:p>
          <a:p>
            <a:pPr>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 We found important features which affect the price positively or negatively. </a:t>
            </a:r>
          </a:p>
          <a:p>
            <a:pPr>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The dataset is enclosed in notebook file</a:t>
            </a:r>
          </a:p>
          <a:p>
            <a:pPr>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The dataset is provided to us by </a:t>
            </a:r>
            <a:r>
              <a:rPr lang="en-US" sz="1600" dirty="0" err="1">
                <a:effectLst/>
                <a:latin typeface="Calibri" panose="020F0502020204030204" pitchFamily="34" charset="0"/>
                <a:ea typeface="Calibri" panose="020F0502020204030204" pitchFamily="34" charset="0"/>
                <a:cs typeface="Calibri" panose="020F0502020204030204" pitchFamily="34" charset="0"/>
              </a:rPr>
              <a:t>FlipRobo</a:t>
            </a:r>
            <a:r>
              <a:rPr lang="en-US" sz="1600" dirty="0">
                <a:effectLst/>
                <a:latin typeface="Calibri" panose="020F0502020204030204" pitchFamily="34" charset="0"/>
                <a:ea typeface="Calibri" panose="020F0502020204030204" pitchFamily="34" charset="0"/>
                <a:cs typeface="Calibri" panose="020F0502020204030204" pitchFamily="34" charset="0"/>
              </a:rPr>
              <a:t> Technologies. And the dataset is in excel file format.</a:t>
            </a:r>
          </a:p>
        </p:txBody>
      </p:sp>
    </p:spTree>
    <p:extLst>
      <p:ext uri="{BB962C8B-B14F-4D97-AF65-F5344CB8AC3E}">
        <p14:creationId xmlns:p14="http://schemas.microsoft.com/office/powerpoint/2010/main" val="3736169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Data Description</a:t>
            </a:r>
            <a:endParaRPr lang="en-IN" sz="3600" b="1"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A93B1D8-ECD6-4948-8BEF-D2BE4B3760C7}"/>
              </a:ext>
            </a:extLst>
          </p:cNvPr>
          <p:cNvPicPr>
            <a:picLocks noChangeAspect="1"/>
          </p:cNvPicPr>
          <p:nvPr/>
        </p:nvPicPr>
        <p:blipFill>
          <a:blip r:embed="rId2"/>
          <a:stretch>
            <a:fillRect/>
          </a:stretch>
        </p:blipFill>
        <p:spPr>
          <a:xfrm>
            <a:off x="7865616" y="1"/>
            <a:ext cx="4326384" cy="2433352"/>
          </a:xfrm>
          <a:prstGeom prst="rect">
            <a:avLst/>
          </a:prstGeom>
        </p:spPr>
      </p:pic>
      <p:pic>
        <p:nvPicPr>
          <p:cNvPr id="8" name="Picture 7">
            <a:extLst>
              <a:ext uri="{FF2B5EF4-FFF2-40B4-BE49-F238E27FC236}">
                <a16:creationId xmlns:a16="http://schemas.microsoft.com/office/drawing/2014/main" id="{62BE0251-6B2B-4D27-BB50-1258066E91E4}"/>
              </a:ext>
            </a:extLst>
          </p:cNvPr>
          <p:cNvPicPr>
            <a:picLocks noChangeAspect="1"/>
          </p:cNvPicPr>
          <p:nvPr/>
        </p:nvPicPr>
        <p:blipFill>
          <a:blip r:embed="rId3"/>
          <a:stretch>
            <a:fillRect/>
          </a:stretch>
        </p:blipFill>
        <p:spPr>
          <a:xfrm>
            <a:off x="7989902" y="2433353"/>
            <a:ext cx="4202097" cy="3531601"/>
          </a:xfrm>
          <a:prstGeom prst="rect">
            <a:avLst/>
          </a:prstGeom>
        </p:spPr>
      </p:pic>
      <p:pic>
        <p:nvPicPr>
          <p:cNvPr id="9" name="Picture 8">
            <a:extLst>
              <a:ext uri="{FF2B5EF4-FFF2-40B4-BE49-F238E27FC236}">
                <a16:creationId xmlns:a16="http://schemas.microsoft.com/office/drawing/2014/main" id="{241904FB-3018-4289-8C59-D56534A12A63}"/>
              </a:ext>
            </a:extLst>
          </p:cNvPr>
          <p:cNvPicPr>
            <a:picLocks noChangeAspect="1"/>
          </p:cNvPicPr>
          <p:nvPr/>
        </p:nvPicPr>
        <p:blipFill>
          <a:blip r:embed="rId4"/>
          <a:stretch>
            <a:fillRect/>
          </a:stretch>
        </p:blipFill>
        <p:spPr>
          <a:xfrm>
            <a:off x="5300635" y="6087840"/>
            <a:ext cx="5745480" cy="488315"/>
          </a:xfrm>
          <a:prstGeom prst="rect">
            <a:avLst/>
          </a:prstGeom>
        </p:spPr>
      </p:pic>
      <p:sp>
        <p:nvSpPr>
          <p:cNvPr id="10" name="TextBox 9">
            <a:extLst>
              <a:ext uri="{FF2B5EF4-FFF2-40B4-BE49-F238E27FC236}">
                <a16:creationId xmlns:a16="http://schemas.microsoft.com/office/drawing/2014/main" id="{7E569DCF-F42B-4648-BF65-19C80BD168FF}"/>
              </a:ext>
            </a:extLst>
          </p:cNvPr>
          <p:cNvSpPr txBox="1"/>
          <p:nvPr/>
        </p:nvSpPr>
        <p:spPr>
          <a:xfrm>
            <a:off x="154621" y="819328"/>
            <a:ext cx="8092734" cy="230832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Here the columns / data inputs are as below,</a:t>
            </a:r>
          </a:p>
          <a:p>
            <a:r>
              <a:rPr lang="en-US" sz="1600" dirty="0">
                <a:latin typeface="Calibri" panose="020F0502020204030204" pitchFamily="34" charset="0"/>
                <a:cs typeface="Calibri" panose="020F0502020204030204" pitchFamily="34" charset="0"/>
              </a:rPr>
              <a:t>How old are </a:t>
            </a:r>
            <a:r>
              <a:rPr lang="en-US" sz="1600" dirty="0" err="1">
                <a:latin typeface="Calibri" panose="020F0502020204030204" pitchFamily="34" charset="0"/>
                <a:cs typeface="Calibri" panose="020F0502020204030204" pitchFamily="34" charset="0"/>
              </a:rPr>
              <a:t>you?,How</a:t>
            </a:r>
            <a:r>
              <a:rPr lang="en-US" sz="1600" dirty="0">
                <a:latin typeface="Calibri" panose="020F0502020204030204" pitchFamily="34" charset="0"/>
                <a:cs typeface="Calibri" panose="020F0502020204030204" pitchFamily="34" charset="0"/>
              </a:rPr>
              <a:t> many times you have made an online purchase in the past 1 year?, </a:t>
            </a:r>
          </a:p>
          <a:p>
            <a:r>
              <a:rPr lang="en-US" sz="1600" dirty="0">
                <a:latin typeface="Calibri" panose="020F0502020204030204" pitchFamily="34" charset="0"/>
                <a:cs typeface="Calibri" panose="020F0502020204030204" pitchFamily="34" charset="0"/>
              </a:rPr>
              <a:t>What is the Pin Code of where you shop online from?, What is the Pin Code of where you shop online from?, What is the Pin Code of where you shop online from? are categorical ordinal data type. And all other columns are categorical nominal data type. </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Our Target column Which of the Indian online retailer would you recommend to a friend? is the categorical nominal data type. </a:t>
            </a:r>
          </a:p>
          <a:p>
            <a:r>
              <a:rPr lang="en-US" sz="1600" dirty="0">
                <a:highlight>
                  <a:srgbClr val="FFFF00"/>
                </a:highlight>
                <a:latin typeface="Calibri" panose="020F0502020204030204" pitchFamily="34" charset="0"/>
                <a:cs typeface="Calibri" panose="020F0502020204030204" pitchFamily="34" charset="0"/>
              </a:rPr>
              <a:t>Hence it is a Classification Problem</a:t>
            </a:r>
            <a:endParaRPr lang="en-IN" sz="1600"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6655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D2746A9-4DAA-4667-9169-D94237DE3FB0}"/>
              </a:ext>
            </a:extLst>
          </p:cNvPr>
          <p:cNvPicPr>
            <a:picLocks noChangeAspect="1"/>
          </p:cNvPicPr>
          <p:nvPr/>
        </p:nvPicPr>
        <p:blipFill>
          <a:blip r:embed="rId2"/>
          <a:stretch>
            <a:fillRect/>
          </a:stretch>
        </p:blipFill>
        <p:spPr>
          <a:xfrm>
            <a:off x="6515100" y="97656"/>
            <a:ext cx="5676900" cy="5928360"/>
          </a:xfrm>
          <a:prstGeom prst="rect">
            <a:avLst/>
          </a:prstGeom>
        </p:spPr>
      </p:pic>
      <p:sp>
        <p:nvSpPr>
          <p:cNvPr id="22" name="TextBox 21">
            <a:extLst>
              <a:ext uri="{FF2B5EF4-FFF2-40B4-BE49-F238E27FC236}">
                <a16:creationId xmlns:a16="http://schemas.microsoft.com/office/drawing/2014/main" id="{07511199-54AE-4A46-AD2B-4168731EF38D}"/>
              </a:ext>
            </a:extLst>
          </p:cNvPr>
          <p:cNvSpPr txBox="1"/>
          <p:nvPr/>
        </p:nvSpPr>
        <p:spPr>
          <a:xfrm>
            <a:off x="248616" y="2136844"/>
            <a:ext cx="6103398" cy="369332"/>
          </a:xfrm>
          <a:prstGeom prst="rect">
            <a:avLst/>
          </a:prstGeom>
          <a:noFill/>
        </p:spPr>
        <p:txBody>
          <a:bodyPr wrap="square">
            <a:spAutoFit/>
          </a:bodyPr>
          <a:lstStyle/>
          <a:p>
            <a:r>
              <a:rPr lang="en-IN" b="1" u="sng" dirty="0">
                <a:latin typeface="Calibri" panose="020F0502020204030204" pitchFamily="34" charset="0"/>
                <a:cs typeface="Calibri" panose="020F0502020204030204" pitchFamily="34" charset="0"/>
              </a:rPr>
              <a:t>DATA ACQUISITION</a:t>
            </a:r>
          </a:p>
        </p:txBody>
      </p:sp>
      <p:pic>
        <p:nvPicPr>
          <p:cNvPr id="23" name="Picture 22">
            <a:extLst>
              <a:ext uri="{FF2B5EF4-FFF2-40B4-BE49-F238E27FC236}">
                <a16:creationId xmlns:a16="http://schemas.microsoft.com/office/drawing/2014/main" id="{A0329181-5273-4165-AC29-793BD1BE69AC}"/>
              </a:ext>
            </a:extLst>
          </p:cNvPr>
          <p:cNvPicPr>
            <a:picLocks noChangeAspect="1"/>
          </p:cNvPicPr>
          <p:nvPr/>
        </p:nvPicPr>
        <p:blipFill>
          <a:blip r:embed="rId3"/>
          <a:stretch>
            <a:fillRect/>
          </a:stretch>
        </p:blipFill>
        <p:spPr>
          <a:xfrm>
            <a:off x="427575" y="2702470"/>
            <a:ext cx="5745480" cy="2038985"/>
          </a:xfrm>
          <a:prstGeom prst="rect">
            <a:avLst/>
          </a:prstGeom>
        </p:spPr>
      </p:pic>
    </p:spTree>
    <p:extLst>
      <p:ext uri="{BB962C8B-B14F-4D97-AF65-F5344CB8AC3E}">
        <p14:creationId xmlns:p14="http://schemas.microsoft.com/office/powerpoint/2010/main" val="139949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332A1B-9BB8-4534-A00D-FD36F00597C0}"/>
              </a:ext>
            </a:extLst>
          </p:cNvPr>
          <p:cNvSpPr txBox="1"/>
          <p:nvPr/>
        </p:nvSpPr>
        <p:spPr>
          <a:xfrm>
            <a:off x="248616" y="426173"/>
            <a:ext cx="6146560" cy="369332"/>
          </a:xfrm>
          <a:prstGeom prst="rect">
            <a:avLst/>
          </a:prstGeom>
          <a:noFill/>
        </p:spPr>
        <p:txBody>
          <a:bodyPr wrap="square">
            <a:spAutoFit/>
          </a:bodyPr>
          <a:lstStyle/>
          <a:p>
            <a:pPr>
              <a:spcAft>
                <a:spcPts val="800"/>
              </a:spcAft>
            </a:pP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FEATURE DESCRIPTION:</a:t>
            </a:r>
            <a:endParaRPr lang="en-IN" sz="2000" b="1" u="sng"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08D038C2-E296-4A39-9F88-66DB4A63EF20}"/>
              </a:ext>
            </a:extLst>
          </p:cNvPr>
          <p:cNvSpPr txBox="1"/>
          <p:nvPr/>
        </p:nvSpPr>
        <p:spPr>
          <a:xfrm>
            <a:off x="291778" y="929481"/>
            <a:ext cx="10734288"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Five major factors that contributed to the success of an e-commerce store have been identified as: service quality, system quality, information quality, trust and net benefit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A1784EBD-3315-4269-ACB0-B034797750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1885" y="1785946"/>
            <a:ext cx="5731510" cy="2623820"/>
          </a:xfrm>
          <a:prstGeom prst="rect">
            <a:avLst/>
          </a:prstGeom>
          <a:noFill/>
          <a:ln>
            <a:noFill/>
          </a:ln>
        </p:spPr>
      </p:pic>
      <p:pic>
        <p:nvPicPr>
          <p:cNvPr id="9" name="Picture 8">
            <a:extLst>
              <a:ext uri="{FF2B5EF4-FFF2-40B4-BE49-F238E27FC236}">
                <a16:creationId xmlns:a16="http://schemas.microsoft.com/office/drawing/2014/main" id="{8EAA76D2-28EE-45B7-A5D5-8EA29FF8D9C8}"/>
              </a:ext>
            </a:extLst>
          </p:cNvPr>
          <p:cNvPicPr>
            <a:picLocks noChangeAspect="1"/>
          </p:cNvPicPr>
          <p:nvPr/>
        </p:nvPicPr>
        <p:blipFill>
          <a:blip r:embed="rId3"/>
          <a:stretch>
            <a:fillRect/>
          </a:stretch>
        </p:blipFill>
        <p:spPr>
          <a:xfrm>
            <a:off x="89443" y="1785946"/>
            <a:ext cx="5745480" cy="1636395"/>
          </a:xfrm>
          <a:prstGeom prst="rect">
            <a:avLst/>
          </a:prstGeom>
        </p:spPr>
      </p:pic>
      <p:sp>
        <p:nvSpPr>
          <p:cNvPr id="10" name="TextBox 9">
            <a:extLst>
              <a:ext uri="{FF2B5EF4-FFF2-40B4-BE49-F238E27FC236}">
                <a16:creationId xmlns:a16="http://schemas.microsoft.com/office/drawing/2014/main" id="{6FFAE95B-FA67-41B0-AA27-76600D3080CB}"/>
              </a:ext>
            </a:extLst>
          </p:cNvPr>
          <p:cNvSpPr txBox="1"/>
          <p:nvPr/>
        </p:nvSpPr>
        <p:spPr>
          <a:xfrm>
            <a:off x="464216" y="4677501"/>
            <a:ext cx="10668381" cy="1077218"/>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The left side are Hedonic values and the right side corner values are Utilitarian values. And these values we found in the dataset as attributes. These Attributes contributes as main impactful factors for the Customer Satisfaction and Retention. So our analysis also proved this  with more further investigation. And also Found furthermore impactful factors for the E-Retail Business Enhancement.</a:t>
            </a:r>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1381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332A1B-9BB8-4534-A00D-FD36F00597C0}"/>
              </a:ext>
            </a:extLst>
          </p:cNvPr>
          <p:cNvSpPr txBox="1"/>
          <p:nvPr/>
        </p:nvSpPr>
        <p:spPr>
          <a:xfrm>
            <a:off x="248615" y="454814"/>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DC16A019-F12D-4F53-9F9E-53BD3C652A8C}"/>
              </a:ext>
            </a:extLst>
          </p:cNvPr>
          <p:cNvPicPr>
            <a:picLocks noChangeAspect="1"/>
          </p:cNvPicPr>
          <p:nvPr/>
        </p:nvPicPr>
        <p:blipFill>
          <a:blip r:embed="rId2"/>
          <a:stretch>
            <a:fillRect/>
          </a:stretch>
        </p:blipFill>
        <p:spPr>
          <a:xfrm>
            <a:off x="4772786" y="45551"/>
            <a:ext cx="3672840" cy="731520"/>
          </a:xfrm>
          <a:prstGeom prst="rect">
            <a:avLst/>
          </a:prstGeom>
        </p:spPr>
      </p:pic>
      <p:pic>
        <p:nvPicPr>
          <p:cNvPr id="23" name="Picture 22">
            <a:extLst>
              <a:ext uri="{FF2B5EF4-FFF2-40B4-BE49-F238E27FC236}">
                <a16:creationId xmlns:a16="http://schemas.microsoft.com/office/drawing/2014/main" id="{C03036E8-3639-428A-90A3-F12062C0D074}"/>
              </a:ext>
            </a:extLst>
          </p:cNvPr>
          <p:cNvPicPr>
            <a:picLocks noChangeAspect="1"/>
          </p:cNvPicPr>
          <p:nvPr/>
        </p:nvPicPr>
        <p:blipFill>
          <a:blip r:embed="rId3"/>
          <a:stretch>
            <a:fillRect/>
          </a:stretch>
        </p:blipFill>
        <p:spPr>
          <a:xfrm>
            <a:off x="7421356" y="913468"/>
            <a:ext cx="4770643" cy="3427713"/>
          </a:xfrm>
          <a:prstGeom prst="rect">
            <a:avLst/>
          </a:prstGeom>
          <a:ln>
            <a:solidFill>
              <a:schemeClr val="accent1"/>
            </a:solidFill>
          </a:ln>
        </p:spPr>
      </p:pic>
      <p:cxnSp>
        <p:nvCxnSpPr>
          <p:cNvPr id="3" name="Straight Arrow Connector 2">
            <a:extLst>
              <a:ext uri="{FF2B5EF4-FFF2-40B4-BE49-F238E27FC236}">
                <a16:creationId xmlns:a16="http://schemas.microsoft.com/office/drawing/2014/main" id="{45C83F72-5792-443B-B032-9347164DA6EF}"/>
              </a:ext>
            </a:extLst>
          </p:cNvPr>
          <p:cNvCxnSpPr>
            <a:cxnSpLocks/>
            <a:stCxn id="32" idx="2"/>
            <a:endCxn id="33" idx="0"/>
          </p:cNvCxnSpPr>
          <p:nvPr/>
        </p:nvCxnSpPr>
        <p:spPr>
          <a:xfrm flipH="1">
            <a:off x="2769121" y="750438"/>
            <a:ext cx="3840085" cy="70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FB7386B-D3EE-44EF-8B33-9CA42CD59437}"/>
              </a:ext>
            </a:extLst>
          </p:cNvPr>
          <p:cNvPicPr>
            <a:picLocks noChangeAspect="1"/>
          </p:cNvPicPr>
          <p:nvPr/>
        </p:nvPicPr>
        <p:blipFill>
          <a:blip r:embed="rId4"/>
          <a:stretch>
            <a:fillRect/>
          </a:stretch>
        </p:blipFill>
        <p:spPr>
          <a:xfrm>
            <a:off x="314196" y="4592257"/>
            <a:ext cx="5745480" cy="1821815"/>
          </a:xfrm>
          <a:prstGeom prst="rect">
            <a:avLst/>
          </a:prstGeom>
        </p:spPr>
      </p:pic>
      <p:cxnSp>
        <p:nvCxnSpPr>
          <p:cNvPr id="11" name="Straight Arrow Connector 10">
            <a:extLst>
              <a:ext uri="{FF2B5EF4-FFF2-40B4-BE49-F238E27FC236}">
                <a16:creationId xmlns:a16="http://schemas.microsoft.com/office/drawing/2014/main" id="{C8DB6907-467D-4459-9B84-E59AA5983901}"/>
              </a:ext>
            </a:extLst>
          </p:cNvPr>
          <p:cNvCxnSpPr>
            <a:cxnSpLocks/>
            <a:stCxn id="33" idx="3"/>
            <a:endCxn id="23" idx="1"/>
          </p:cNvCxnSpPr>
          <p:nvPr/>
        </p:nvCxnSpPr>
        <p:spPr>
          <a:xfrm flipV="1">
            <a:off x="5266757" y="2627325"/>
            <a:ext cx="2154599" cy="123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6AB3C17-2F84-4E15-99E7-4FDDBAA4D191}"/>
              </a:ext>
            </a:extLst>
          </p:cNvPr>
          <p:cNvPicPr>
            <a:picLocks noChangeAspect="1"/>
          </p:cNvPicPr>
          <p:nvPr/>
        </p:nvPicPr>
        <p:blipFill>
          <a:blip r:embed="rId2"/>
          <a:stretch>
            <a:fillRect/>
          </a:stretch>
        </p:blipFill>
        <p:spPr>
          <a:xfrm>
            <a:off x="4772786" y="18918"/>
            <a:ext cx="3672840" cy="731520"/>
          </a:xfrm>
          <a:prstGeom prst="rect">
            <a:avLst/>
          </a:prstGeom>
          <a:ln>
            <a:solidFill>
              <a:schemeClr val="accent1"/>
            </a:solidFill>
          </a:ln>
        </p:spPr>
      </p:pic>
      <p:pic>
        <p:nvPicPr>
          <p:cNvPr id="33" name="Picture 32">
            <a:extLst>
              <a:ext uri="{FF2B5EF4-FFF2-40B4-BE49-F238E27FC236}">
                <a16:creationId xmlns:a16="http://schemas.microsoft.com/office/drawing/2014/main" id="{61B598C1-4AAA-4801-9D38-AD137EF22DF2}"/>
              </a:ext>
            </a:extLst>
          </p:cNvPr>
          <p:cNvPicPr>
            <a:picLocks noChangeAspect="1"/>
          </p:cNvPicPr>
          <p:nvPr/>
        </p:nvPicPr>
        <p:blipFill>
          <a:blip r:embed="rId5"/>
          <a:stretch>
            <a:fillRect/>
          </a:stretch>
        </p:blipFill>
        <p:spPr>
          <a:xfrm>
            <a:off x="271484" y="1451799"/>
            <a:ext cx="4995273" cy="2597564"/>
          </a:xfrm>
          <a:prstGeom prst="rect">
            <a:avLst/>
          </a:prstGeom>
          <a:ln>
            <a:solidFill>
              <a:schemeClr val="accent1"/>
            </a:solidFill>
          </a:ln>
        </p:spPr>
      </p:pic>
      <p:pic>
        <p:nvPicPr>
          <p:cNvPr id="35" name="Picture 34">
            <a:extLst>
              <a:ext uri="{FF2B5EF4-FFF2-40B4-BE49-F238E27FC236}">
                <a16:creationId xmlns:a16="http://schemas.microsoft.com/office/drawing/2014/main" id="{DBE2B256-ADF2-47BE-8E39-189333AC06A5}"/>
              </a:ext>
            </a:extLst>
          </p:cNvPr>
          <p:cNvPicPr>
            <a:picLocks noChangeAspect="1"/>
          </p:cNvPicPr>
          <p:nvPr/>
        </p:nvPicPr>
        <p:blipFill>
          <a:blip r:embed="rId4"/>
          <a:stretch>
            <a:fillRect/>
          </a:stretch>
        </p:blipFill>
        <p:spPr>
          <a:xfrm>
            <a:off x="314196" y="4565624"/>
            <a:ext cx="5745480" cy="1821815"/>
          </a:xfrm>
          <a:prstGeom prst="rect">
            <a:avLst/>
          </a:prstGeom>
          <a:ln>
            <a:solidFill>
              <a:schemeClr val="accent1"/>
            </a:solidFill>
          </a:ln>
        </p:spPr>
      </p:pic>
      <p:sp>
        <p:nvSpPr>
          <p:cNvPr id="15" name="TextBox 14">
            <a:extLst>
              <a:ext uri="{FF2B5EF4-FFF2-40B4-BE49-F238E27FC236}">
                <a16:creationId xmlns:a16="http://schemas.microsoft.com/office/drawing/2014/main" id="{40446D50-1C91-4E14-B787-90C6D3DA013A}"/>
              </a:ext>
            </a:extLst>
          </p:cNvPr>
          <p:cNvSpPr txBox="1"/>
          <p:nvPr/>
        </p:nvSpPr>
        <p:spPr>
          <a:xfrm>
            <a:off x="7215326" y="521428"/>
            <a:ext cx="4023804" cy="369332"/>
          </a:xfrm>
          <a:prstGeom prst="rect">
            <a:avLst/>
          </a:prstGeom>
          <a:noFill/>
        </p:spPr>
        <p:txBody>
          <a:bodyPr wrap="square">
            <a:spAutoFit/>
          </a:bodyPr>
          <a:lstStyle/>
          <a:p>
            <a:r>
              <a:rPr lang="en-IN"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There are no null values in the dataset.</a:t>
            </a:r>
          </a:p>
        </p:txBody>
      </p:sp>
      <p:pic>
        <p:nvPicPr>
          <p:cNvPr id="37" name="Picture 36">
            <a:extLst>
              <a:ext uri="{FF2B5EF4-FFF2-40B4-BE49-F238E27FC236}">
                <a16:creationId xmlns:a16="http://schemas.microsoft.com/office/drawing/2014/main" id="{7750CEBC-EA8D-43AC-B083-0880DBB0E452}"/>
              </a:ext>
            </a:extLst>
          </p:cNvPr>
          <p:cNvPicPr>
            <a:picLocks noChangeAspect="1"/>
          </p:cNvPicPr>
          <p:nvPr/>
        </p:nvPicPr>
        <p:blipFill>
          <a:blip r:embed="rId6"/>
          <a:stretch>
            <a:fillRect/>
          </a:stretch>
        </p:blipFill>
        <p:spPr>
          <a:xfrm>
            <a:off x="6609206" y="4565624"/>
            <a:ext cx="5582793" cy="2030095"/>
          </a:xfrm>
          <a:prstGeom prst="rect">
            <a:avLst/>
          </a:prstGeom>
          <a:ln>
            <a:solidFill>
              <a:schemeClr val="accent1"/>
            </a:solidFill>
          </a:ln>
        </p:spPr>
      </p:pic>
      <p:cxnSp>
        <p:nvCxnSpPr>
          <p:cNvPr id="39" name="Straight Arrow Connector 38">
            <a:extLst>
              <a:ext uri="{FF2B5EF4-FFF2-40B4-BE49-F238E27FC236}">
                <a16:creationId xmlns:a16="http://schemas.microsoft.com/office/drawing/2014/main" id="{B0E3BFCE-DDA0-4943-B1F1-105C0518D755}"/>
              </a:ext>
            </a:extLst>
          </p:cNvPr>
          <p:cNvCxnSpPr>
            <a:cxnSpLocks/>
            <a:stCxn id="23" idx="1"/>
            <a:endCxn id="35" idx="0"/>
          </p:cNvCxnSpPr>
          <p:nvPr/>
        </p:nvCxnSpPr>
        <p:spPr>
          <a:xfrm flipH="1">
            <a:off x="3186936" y="2627325"/>
            <a:ext cx="4234420" cy="1938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5783039-F80C-490A-BEDF-728A2869E791}"/>
              </a:ext>
            </a:extLst>
          </p:cNvPr>
          <p:cNvCxnSpPr>
            <a:cxnSpLocks/>
            <a:stCxn id="35" idx="3"/>
            <a:endCxn id="37" idx="1"/>
          </p:cNvCxnSpPr>
          <p:nvPr/>
        </p:nvCxnSpPr>
        <p:spPr>
          <a:xfrm>
            <a:off x="6059676" y="5476532"/>
            <a:ext cx="549530" cy="10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82CAB55-CF2E-442F-BC24-C3ADB4C3CAA8}"/>
              </a:ext>
            </a:extLst>
          </p:cNvPr>
          <p:cNvSpPr txBox="1"/>
          <p:nvPr/>
        </p:nvSpPr>
        <p:spPr>
          <a:xfrm>
            <a:off x="248615" y="6434807"/>
            <a:ext cx="7954735" cy="369332"/>
          </a:xfrm>
          <a:prstGeom prst="rect">
            <a:avLst/>
          </a:prstGeom>
          <a:noFill/>
        </p:spPr>
        <p:txBody>
          <a:bodyPr wrap="square">
            <a:spAutoFit/>
          </a:bodyPr>
          <a:lstStyle/>
          <a:p>
            <a:r>
              <a:rPr lang="en-IN"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The target column values got segregated for analysis and prediction requirement</a:t>
            </a:r>
          </a:p>
        </p:txBody>
      </p:sp>
    </p:spTree>
    <p:extLst>
      <p:ext uri="{BB962C8B-B14F-4D97-AF65-F5344CB8AC3E}">
        <p14:creationId xmlns:p14="http://schemas.microsoft.com/office/powerpoint/2010/main" val="875457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DD6F99D-F961-4F49-95ED-92D2F4DB3F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8" name="Picture 17">
            <a:extLst>
              <a:ext uri="{FF2B5EF4-FFF2-40B4-BE49-F238E27FC236}">
                <a16:creationId xmlns:a16="http://schemas.microsoft.com/office/drawing/2014/main" id="{77FC61A4-FD2E-4AE4-9130-7B931C91014E}"/>
              </a:ext>
            </a:extLst>
          </p:cNvPr>
          <p:cNvPicPr>
            <a:picLocks noChangeAspect="1"/>
          </p:cNvPicPr>
          <p:nvPr/>
        </p:nvPicPr>
        <p:blipFill>
          <a:blip r:embed="rId2"/>
          <a:stretch>
            <a:fillRect/>
          </a:stretch>
        </p:blipFill>
        <p:spPr>
          <a:xfrm>
            <a:off x="350520" y="338046"/>
            <a:ext cx="5745480" cy="2918506"/>
          </a:xfrm>
          <a:prstGeom prst="rect">
            <a:avLst/>
          </a:prstGeom>
          <a:ln>
            <a:solidFill>
              <a:schemeClr val="accent1"/>
            </a:solidFill>
          </a:ln>
        </p:spPr>
      </p:pic>
      <p:pic>
        <p:nvPicPr>
          <p:cNvPr id="23" name="Picture 22">
            <a:extLst>
              <a:ext uri="{FF2B5EF4-FFF2-40B4-BE49-F238E27FC236}">
                <a16:creationId xmlns:a16="http://schemas.microsoft.com/office/drawing/2014/main" id="{EB505010-F594-4770-A5E0-A6ABC73EA36D}"/>
              </a:ext>
            </a:extLst>
          </p:cNvPr>
          <p:cNvPicPr>
            <a:picLocks noChangeAspect="1"/>
          </p:cNvPicPr>
          <p:nvPr/>
        </p:nvPicPr>
        <p:blipFill>
          <a:blip r:embed="rId3"/>
          <a:stretch>
            <a:fillRect/>
          </a:stretch>
        </p:blipFill>
        <p:spPr>
          <a:xfrm>
            <a:off x="6096000" y="338046"/>
            <a:ext cx="5745480" cy="2918506"/>
          </a:xfrm>
          <a:prstGeom prst="rect">
            <a:avLst/>
          </a:prstGeom>
          <a:ln>
            <a:solidFill>
              <a:schemeClr val="accent1"/>
            </a:solidFill>
          </a:ln>
        </p:spPr>
      </p:pic>
      <p:pic>
        <p:nvPicPr>
          <p:cNvPr id="24" name="Picture 23">
            <a:extLst>
              <a:ext uri="{FF2B5EF4-FFF2-40B4-BE49-F238E27FC236}">
                <a16:creationId xmlns:a16="http://schemas.microsoft.com/office/drawing/2014/main" id="{EB47C4B2-048F-41A5-808B-68864D7BC137}"/>
              </a:ext>
            </a:extLst>
          </p:cNvPr>
          <p:cNvPicPr>
            <a:picLocks noChangeAspect="1"/>
          </p:cNvPicPr>
          <p:nvPr/>
        </p:nvPicPr>
        <p:blipFill>
          <a:blip r:embed="rId4"/>
          <a:stretch>
            <a:fillRect/>
          </a:stretch>
        </p:blipFill>
        <p:spPr>
          <a:xfrm>
            <a:off x="350519" y="3256552"/>
            <a:ext cx="5745477" cy="3363752"/>
          </a:xfrm>
          <a:prstGeom prst="rect">
            <a:avLst/>
          </a:prstGeom>
          <a:ln>
            <a:solidFill>
              <a:schemeClr val="accent1"/>
            </a:solidFill>
          </a:ln>
        </p:spPr>
      </p:pic>
      <p:pic>
        <p:nvPicPr>
          <p:cNvPr id="25" name="Picture 24">
            <a:extLst>
              <a:ext uri="{FF2B5EF4-FFF2-40B4-BE49-F238E27FC236}">
                <a16:creationId xmlns:a16="http://schemas.microsoft.com/office/drawing/2014/main" id="{DD3276D7-A110-430F-BAB1-0D3C4A8AF715}"/>
              </a:ext>
            </a:extLst>
          </p:cNvPr>
          <p:cNvPicPr>
            <a:picLocks noChangeAspect="1"/>
          </p:cNvPicPr>
          <p:nvPr/>
        </p:nvPicPr>
        <p:blipFill>
          <a:blip r:embed="rId5"/>
          <a:stretch>
            <a:fillRect/>
          </a:stretch>
        </p:blipFill>
        <p:spPr>
          <a:xfrm>
            <a:off x="6095998" y="3256552"/>
            <a:ext cx="5745480" cy="3363752"/>
          </a:xfrm>
          <a:prstGeom prst="rect">
            <a:avLst/>
          </a:prstGeom>
          <a:ln>
            <a:solidFill>
              <a:schemeClr val="accent1"/>
            </a:solidFill>
          </a:ln>
        </p:spPr>
      </p:pic>
      <p:sp>
        <p:nvSpPr>
          <p:cNvPr id="26" name="TextBox 25">
            <a:extLst>
              <a:ext uri="{FF2B5EF4-FFF2-40B4-BE49-F238E27FC236}">
                <a16:creationId xmlns:a16="http://schemas.microsoft.com/office/drawing/2014/main" id="{7BC04DFC-5C4E-418D-9EB4-B339CCB19E71}"/>
              </a:ext>
            </a:extLst>
          </p:cNvPr>
          <p:cNvSpPr txBox="1"/>
          <p:nvPr/>
        </p:nvSpPr>
        <p:spPr>
          <a:xfrm>
            <a:off x="248615" y="21772"/>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312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DD6F99D-F961-4F49-95ED-92D2F4DB3F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61C85C39-7745-414B-973F-659E588E6B43}"/>
              </a:ext>
            </a:extLst>
          </p:cNvPr>
          <p:cNvPicPr>
            <a:picLocks noChangeAspect="1"/>
          </p:cNvPicPr>
          <p:nvPr/>
        </p:nvPicPr>
        <p:blipFill>
          <a:blip r:embed="rId2"/>
          <a:stretch>
            <a:fillRect/>
          </a:stretch>
        </p:blipFill>
        <p:spPr>
          <a:xfrm>
            <a:off x="350520" y="456020"/>
            <a:ext cx="5745480" cy="2767330"/>
          </a:xfrm>
          <a:prstGeom prst="rect">
            <a:avLst/>
          </a:prstGeom>
          <a:ln>
            <a:solidFill>
              <a:schemeClr val="accent1"/>
            </a:solidFill>
          </a:ln>
        </p:spPr>
      </p:pic>
      <p:pic>
        <p:nvPicPr>
          <p:cNvPr id="8" name="Picture 7">
            <a:extLst>
              <a:ext uri="{FF2B5EF4-FFF2-40B4-BE49-F238E27FC236}">
                <a16:creationId xmlns:a16="http://schemas.microsoft.com/office/drawing/2014/main" id="{A9667868-D4CA-472D-9CAF-EC056344D68C}"/>
              </a:ext>
            </a:extLst>
          </p:cNvPr>
          <p:cNvPicPr>
            <a:picLocks noChangeAspect="1"/>
          </p:cNvPicPr>
          <p:nvPr/>
        </p:nvPicPr>
        <p:blipFill>
          <a:blip r:embed="rId3"/>
          <a:stretch>
            <a:fillRect/>
          </a:stretch>
        </p:blipFill>
        <p:spPr>
          <a:xfrm>
            <a:off x="6117772" y="456021"/>
            <a:ext cx="5745480" cy="2767330"/>
          </a:xfrm>
          <a:prstGeom prst="rect">
            <a:avLst/>
          </a:prstGeom>
          <a:ln>
            <a:solidFill>
              <a:schemeClr val="accent1"/>
            </a:solidFill>
          </a:ln>
        </p:spPr>
      </p:pic>
      <p:pic>
        <p:nvPicPr>
          <p:cNvPr id="9" name="Picture 8">
            <a:extLst>
              <a:ext uri="{FF2B5EF4-FFF2-40B4-BE49-F238E27FC236}">
                <a16:creationId xmlns:a16="http://schemas.microsoft.com/office/drawing/2014/main" id="{6A08EEC4-1F44-4382-8832-13AA679CBCED}"/>
              </a:ext>
            </a:extLst>
          </p:cNvPr>
          <p:cNvPicPr>
            <a:picLocks noChangeAspect="1"/>
          </p:cNvPicPr>
          <p:nvPr/>
        </p:nvPicPr>
        <p:blipFill>
          <a:blip r:embed="rId4"/>
          <a:stretch>
            <a:fillRect/>
          </a:stretch>
        </p:blipFill>
        <p:spPr>
          <a:xfrm>
            <a:off x="350520" y="3239952"/>
            <a:ext cx="5745480" cy="2897504"/>
          </a:xfrm>
          <a:prstGeom prst="rect">
            <a:avLst/>
          </a:prstGeom>
          <a:ln>
            <a:solidFill>
              <a:schemeClr val="accent1"/>
            </a:solidFill>
          </a:ln>
        </p:spPr>
      </p:pic>
      <p:pic>
        <p:nvPicPr>
          <p:cNvPr id="10" name="Picture 9">
            <a:extLst>
              <a:ext uri="{FF2B5EF4-FFF2-40B4-BE49-F238E27FC236}">
                <a16:creationId xmlns:a16="http://schemas.microsoft.com/office/drawing/2014/main" id="{47C331C3-CE2C-4D18-9897-4882E90C119B}"/>
              </a:ext>
            </a:extLst>
          </p:cNvPr>
          <p:cNvPicPr>
            <a:picLocks noChangeAspect="1"/>
          </p:cNvPicPr>
          <p:nvPr/>
        </p:nvPicPr>
        <p:blipFill>
          <a:blip r:embed="rId5"/>
          <a:stretch>
            <a:fillRect/>
          </a:stretch>
        </p:blipFill>
        <p:spPr>
          <a:xfrm>
            <a:off x="6117772" y="3239952"/>
            <a:ext cx="5745480" cy="2897505"/>
          </a:xfrm>
          <a:prstGeom prst="rect">
            <a:avLst/>
          </a:prstGeom>
          <a:ln>
            <a:solidFill>
              <a:schemeClr val="accent1"/>
            </a:solidFill>
          </a:ln>
        </p:spPr>
      </p:pic>
      <p:sp>
        <p:nvSpPr>
          <p:cNvPr id="11" name="TextBox 10">
            <a:extLst>
              <a:ext uri="{FF2B5EF4-FFF2-40B4-BE49-F238E27FC236}">
                <a16:creationId xmlns:a16="http://schemas.microsoft.com/office/drawing/2014/main" id="{BD800C75-F97B-4211-AF8F-80D96D18B5CE}"/>
              </a:ext>
            </a:extLst>
          </p:cNvPr>
          <p:cNvSpPr txBox="1"/>
          <p:nvPr/>
        </p:nvSpPr>
        <p:spPr>
          <a:xfrm>
            <a:off x="248615" y="10886"/>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028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3" y="153246"/>
            <a:ext cx="9603275" cy="742494"/>
          </a:xfrm>
        </p:spPr>
        <p:txBody>
          <a:bodyPr anchor="ctr">
            <a:normAutofit/>
          </a:bodyPr>
          <a:lstStyle/>
          <a:p>
            <a:r>
              <a:rPr lang="en-US" sz="3600" b="1" cap="all" dirty="0">
                <a:latin typeface="Calibri" panose="020F0502020204030204" pitchFamily="34" charset="0"/>
                <a:cs typeface="Calibri" panose="020F0502020204030204" pitchFamily="34" charset="0"/>
              </a:rPr>
              <a:t>Problem Overview</a:t>
            </a:r>
            <a:endParaRPr lang="en-IN" sz="3600" b="1" cap="all"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317240" y="889844"/>
            <a:ext cx="10954139" cy="5940088"/>
          </a:xfrm>
          <a:prstGeom prst="rect">
            <a:avLst/>
          </a:prstGeom>
          <a:noFill/>
        </p:spPr>
        <p:txBody>
          <a:bodyPr wrap="square">
            <a:spAutoFit/>
          </a:bodyPr>
          <a:lstStyle/>
          <a:p>
            <a:r>
              <a:rPr lang="en-US" sz="2000" b="1" u="sng" dirty="0">
                <a:latin typeface="Calibri" panose="020F0502020204030204" pitchFamily="34" charset="0"/>
                <a:cs typeface="Calibri" panose="020F0502020204030204" pitchFamily="34" charset="0"/>
              </a:rPr>
              <a:t>E-retail factors for customer activation and retention: </a:t>
            </a:r>
          </a:p>
          <a:p>
            <a:r>
              <a:rPr lang="en-US" sz="2000" dirty="0">
                <a:latin typeface="Calibri" panose="020F0502020204030204" pitchFamily="34" charset="0"/>
                <a:cs typeface="Calibri" panose="020F0502020204030204" pitchFamily="34" charset="0"/>
              </a:rPr>
              <a:t>A case study from Indian e-commerce customers. </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 </a:t>
            </a:r>
          </a:p>
          <a:p>
            <a:r>
              <a:rPr lang="en-US" sz="2000" dirty="0">
                <a:latin typeface="Calibri" panose="020F0502020204030204" pitchFamily="34" charset="0"/>
                <a:cs typeface="Calibri" panose="020F0502020204030204" pitchFamily="34" charset="0"/>
              </a:rPr>
              <a:t>A comprehensive review of the literature, theories and models have been carried out to propose the models for customer activation and customer retention. </a:t>
            </a:r>
          </a:p>
          <a:p>
            <a:r>
              <a:rPr lang="en-US" sz="2000" dirty="0">
                <a:latin typeface="Calibri" panose="020F0502020204030204" pitchFamily="34" charset="0"/>
                <a:cs typeface="Calibri" panose="020F0502020204030204" pitchFamily="34" charset="0"/>
              </a:rPr>
              <a:t>Five major factors that contributed to the success of an e-commerce store have been identified as: service quality, system quality, information quality, trust and net benefit. </a:t>
            </a:r>
          </a:p>
          <a:p>
            <a:r>
              <a:rPr lang="en-US" sz="2000" dirty="0">
                <a:latin typeface="Calibri" panose="020F0502020204030204" pitchFamily="34" charset="0"/>
                <a:cs typeface="Calibri" panose="020F0502020204030204" pitchFamily="34" charset="0"/>
              </a:rPr>
              <a:t>The research furthermore investigated the factors that influence the online customers repeat purchase intention. </a:t>
            </a:r>
          </a:p>
          <a:p>
            <a:r>
              <a:rPr lang="en-US" sz="2000" dirty="0">
                <a:latin typeface="Calibri" panose="020F0502020204030204" pitchFamily="34" charset="0"/>
                <a:cs typeface="Calibri" panose="020F0502020204030204" pitchFamily="34" charset="0"/>
              </a:rPr>
              <a:t>Combination of both utilitarian value and hedonistic values are needed to affect the repeat purchase intention (loyalty) positively. The data is collected from the Indian online shoppers. </a:t>
            </a:r>
          </a:p>
          <a:p>
            <a:r>
              <a:rPr lang="en-US" sz="2000" dirty="0">
                <a:latin typeface="Calibri" panose="020F0502020204030204" pitchFamily="34" charset="0"/>
                <a:cs typeface="Calibri" panose="020F0502020204030204" pitchFamily="34" charset="0"/>
              </a:rPr>
              <a:t>Results indicate the e-retail success factors, which are very much critical for customer satisfaction.</a:t>
            </a:r>
          </a:p>
          <a:p>
            <a:endParaRPr lang="en-US" sz="2000" dirty="0">
              <a:latin typeface="Calibri" panose="020F0502020204030204" pitchFamily="34" charset="0"/>
              <a:cs typeface="Calibri" panose="020F0502020204030204" pitchFamily="34" charset="0"/>
            </a:endParaRPr>
          </a:p>
          <a:p>
            <a:r>
              <a:rPr lang="en-IN" sz="2000" b="1" u="sng" dirty="0">
                <a:latin typeface="Calibri" panose="020F0502020204030204" pitchFamily="34" charset="0"/>
                <a:cs typeface="Calibri" panose="020F0502020204030204" pitchFamily="34" charset="0"/>
              </a:rPr>
              <a:t>Prediction:</a:t>
            </a:r>
          </a:p>
          <a:p>
            <a:endParaRPr lang="en-IN" sz="2000" b="1" u="sng" dirty="0">
              <a:latin typeface="Calibri" panose="020F0502020204030204" pitchFamily="34" charset="0"/>
              <a:cs typeface="Calibri" panose="020F0502020204030204" pitchFamily="34" charset="0"/>
            </a:endParaRPr>
          </a:p>
          <a:p>
            <a:r>
              <a:rPr lang="en-US" sz="2000" dirty="0">
                <a:highlight>
                  <a:srgbClr val="FFFF00"/>
                </a:highlight>
                <a:latin typeface="Calibri" panose="020F0502020204030204" pitchFamily="34" charset="0"/>
                <a:cs typeface="Calibri" panose="020F0502020204030204" pitchFamily="34" charset="0"/>
              </a:rPr>
              <a:t>We have to predict E-retail factors for customer activation and retention</a:t>
            </a:r>
            <a:endParaRPr lang="en-IN" sz="2000"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8023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1C26D0-4920-46C4-8155-3D60BABC2567}"/>
              </a:ext>
            </a:extLst>
          </p:cNvPr>
          <p:cNvPicPr>
            <a:picLocks noChangeAspect="1"/>
          </p:cNvPicPr>
          <p:nvPr/>
        </p:nvPicPr>
        <p:blipFill>
          <a:blip r:embed="rId2"/>
          <a:stretch>
            <a:fillRect/>
          </a:stretch>
        </p:blipFill>
        <p:spPr>
          <a:xfrm>
            <a:off x="350520" y="776014"/>
            <a:ext cx="5745480" cy="2782570"/>
          </a:xfrm>
          <a:prstGeom prst="rect">
            <a:avLst/>
          </a:prstGeom>
          <a:ln>
            <a:solidFill>
              <a:schemeClr val="accent1"/>
            </a:solidFill>
          </a:ln>
        </p:spPr>
      </p:pic>
      <p:pic>
        <p:nvPicPr>
          <p:cNvPr id="12" name="Picture 11">
            <a:extLst>
              <a:ext uri="{FF2B5EF4-FFF2-40B4-BE49-F238E27FC236}">
                <a16:creationId xmlns:a16="http://schemas.microsoft.com/office/drawing/2014/main" id="{78F6B998-5E04-48A0-BD06-7A80C7B61691}"/>
              </a:ext>
            </a:extLst>
          </p:cNvPr>
          <p:cNvPicPr>
            <a:picLocks noChangeAspect="1"/>
          </p:cNvPicPr>
          <p:nvPr/>
        </p:nvPicPr>
        <p:blipFill>
          <a:blip r:embed="rId3"/>
          <a:stretch>
            <a:fillRect/>
          </a:stretch>
        </p:blipFill>
        <p:spPr>
          <a:xfrm>
            <a:off x="6096000" y="776014"/>
            <a:ext cx="5745480" cy="2782570"/>
          </a:xfrm>
          <a:prstGeom prst="rect">
            <a:avLst/>
          </a:prstGeom>
          <a:ln>
            <a:solidFill>
              <a:schemeClr val="accent1"/>
            </a:solidFill>
          </a:ln>
        </p:spPr>
      </p:pic>
      <p:sp>
        <p:nvSpPr>
          <p:cNvPr id="13" name="TextBox 12">
            <a:extLst>
              <a:ext uri="{FF2B5EF4-FFF2-40B4-BE49-F238E27FC236}">
                <a16:creationId xmlns:a16="http://schemas.microsoft.com/office/drawing/2014/main" id="{BA318305-3427-4BAF-997E-C46B31C152C6}"/>
              </a:ext>
            </a:extLst>
          </p:cNvPr>
          <p:cNvSpPr txBox="1"/>
          <p:nvPr/>
        </p:nvSpPr>
        <p:spPr>
          <a:xfrm>
            <a:off x="350520" y="3766457"/>
            <a:ext cx="9903823" cy="307777"/>
          </a:xfrm>
          <a:prstGeom prst="rect">
            <a:avLst/>
          </a:prstGeom>
          <a:noFill/>
        </p:spPr>
        <p:txBody>
          <a:bodyPr wrap="square">
            <a:spAutoFit/>
          </a:bodyPr>
          <a:lstStyle/>
          <a:p>
            <a:r>
              <a:rPr lang="en-IN" sz="1400" dirty="0">
                <a:effectLst/>
                <a:latin typeface="Calibri" panose="020F0502020204030204" pitchFamily="34" charset="0"/>
                <a:ea typeface="Calibri" panose="020F0502020204030204" pitchFamily="34" charset="0"/>
                <a:cs typeface="Times New Roman" panose="02020603050405020304" pitchFamily="18" charset="0"/>
              </a:rPr>
              <a:t>Since we have no null values and we segregated the target column. so data is clean now.</a:t>
            </a:r>
          </a:p>
        </p:txBody>
      </p:sp>
      <p:sp>
        <p:nvSpPr>
          <p:cNvPr id="14" name="TextBox 13">
            <a:extLst>
              <a:ext uri="{FF2B5EF4-FFF2-40B4-BE49-F238E27FC236}">
                <a16:creationId xmlns:a16="http://schemas.microsoft.com/office/drawing/2014/main" id="{04CC77B8-686C-4A83-BE7E-6BB9FAB8C3EC}"/>
              </a:ext>
            </a:extLst>
          </p:cNvPr>
          <p:cNvSpPr txBox="1"/>
          <p:nvPr/>
        </p:nvSpPr>
        <p:spPr>
          <a:xfrm>
            <a:off x="248615" y="195944"/>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081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78CE7-43B8-4511-9DE5-D5CA1FADC14D}"/>
              </a:ext>
            </a:extLst>
          </p:cNvPr>
          <p:cNvSpPr txBox="1"/>
          <p:nvPr/>
        </p:nvSpPr>
        <p:spPr>
          <a:xfrm>
            <a:off x="231680" y="455166"/>
            <a:ext cx="11056080" cy="4883388"/>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Data Inputs- Logic- Output Relationships</a:t>
            </a:r>
          </a:p>
          <a:p>
            <a:endParaRPr lang="en-US" sz="2000" b="1" dirty="0">
              <a:latin typeface="Calibri" panose="020F0502020204030204" pitchFamily="34"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Classification, the output variable must be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discrete value</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classification,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inputs are divided into two or more classes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and the learner must produce a model that assigns unseen inputs to one (or multi-label classification) or more of these classes. This is typically tackled in a supervised way.</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machine learning, classification refers to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predictive </a:t>
            </a:r>
            <a:r>
              <a:rPr lang="en-IN" sz="1600" b="1" dirty="0" err="1">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problem where a class label is predicted for a given example of input data</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 classification model attempts to draw some conclusion from observed values. Given one or more inputs a classification model will try to predict the value of one or more outcomes. The output variables are often called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labels or categories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600" dirty="0">
              <a:solidFill>
                <a:srgbClr val="202124"/>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classification can have real-valued or discrete input variables. A problem with two classes is often called a two-class or binary classification problem. A problem with more than two classes is often called a multi-class classification problem. A classification algorithm, in general, is a function that weighs the input features so that the output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separates one class into positive values and the other into negative values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t>
            </a: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Classification is a data mining function that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assigns items in a collection to target categories or classes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The goal of classification is to accurately predict the target class for each case in the data. For example, a classification model could be used to identify loan applicants as low, medium, or high credit risks.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Classification analysis is a data analysis task within data-mining, </a:t>
            </a:r>
            <a:r>
              <a:rPr lang="en-IN" sz="16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that identifies and assigns categories to a collection of data to allow for more accurate analysis</a:t>
            </a: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Classification analysis can be used to question, make a decision, or predict behaviour through the use of an algorithm.</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8318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8D64D8-79DA-4963-B526-20CCDCCEA6A3}"/>
              </a:ext>
            </a:extLst>
          </p:cNvPr>
          <p:cNvSpPr txBox="1"/>
          <p:nvPr/>
        </p:nvSpPr>
        <p:spPr>
          <a:xfrm>
            <a:off x="248616" y="443928"/>
            <a:ext cx="5237784" cy="369332"/>
          </a:xfrm>
          <a:prstGeom prst="rect">
            <a:avLst/>
          </a:prstGeom>
          <a:noFill/>
        </p:spPr>
        <p:txBody>
          <a:bodyPr wrap="square">
            <a:spAutoFit/>
          </a:bodyPr>
          <a:lstStyle/>
          <a:p>
            <a:pPr>
              <a:spcAft>
                <a:spcPts val="800"/>
              </a:spcAft>
            </a:pPr>
            <a:r>
              <a:rPr lang="en-US" b="1" u="sng" dirty="0">
                <a:effectLst/>
                <a:latin typeface="Calibri" panose="020F0502020204030204" pitchFamily="34" charset="0"/>
                <a:ea typeface="Calibri" panose="020F0502020204030204" pitchFamily="34" charset="0"/>
                <a:cs typeface="Calibri" panose="020F0502020204030204" pitchFamily="34" charset="0"/>
              </a:rPr>
              <a:t>Data Pre-processing &amp; Feature Engineering</a:t>
            </a:r>
            <a:endParaRPr lang="en-IN"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7742480-010F-4396-9548-E0F0C5704ADB}"/>
              </a:ext>
            </a:extLst>
          </p:cNvPr>
          <p:cNvPicPr>
            <a:picLocks noChangeAspect="1"/>
          </p:cNvPicPr>
          <p:nvPr/>
        </p:nvPicPr>
        <p:blipFill>
          <a:blip r:embed="rId2"/>
          <a:stretch>
            <a:fillRect/>
          </a:stretch>
        </p:blipFill>
        <p:spPr>
          <a:xfrm>
            <a:off x="0" y="895804"/>
            <a:ext cx="5745480" cy="2816225"/>
          </a:xfrm>
          <a:prstGeom prst="rect">
            <a:avLst/>
          </a:prstGeom>
        </p:spPr>
      </p:pic>
      <p:pic>
        <p:nvPicPr>
          <p:cNvPr id="9" name="Picture 8">
            <a:extLst>
              <a:ext uri="{FF2B5EF4-FFF2-40B4-BE49-F238E27FC236}">
                <a16:creationId xmlns:a16="http://schemas.microsoft.com/office/drawing/2014/main" id="{4DD74B2D-849A-49C2-A468-39568FA35C5E}"/>
              </a:ext>
            </a:extLst>
          </p:cNvPr>
          <p:cNvPicPr>
            <a:picLocks noChangeAspect="1"/>
          </p:cNvPicPr>
          <p:nvPr/>
        </p:nvPicPr>
        <p:blipFill>
          <a:blip r:embed="rId3"/>
          <a:stretch>
            <a:fillRect/>
          </a:stretch>
        </p:blipFill>
        <p:spPr>
          <a:xfrm>
            <a:off x="6096000" y="1108211"/>
            <a:ext cx="5745480" cy="2391410"/>
          </a:xfrm>
          <a:prstGeom prst="rect">
            <a:avLst/>
          </a:prstGeom>
        </p:spPr>
      </p:pic>
      <p:pic>
        <p:nvPicPr>
          <p:cNvPr id="10" name="Picture 9">
            <a:extLst>
              <a:ext uri="{FF2B5EF4-FFF2-40B4-BE49-F238E27FC236}">
                <a16:creationId xmlns:a16="http://schemas.microsoft.com/office/drawing/2014/main" id="{AF32E421-5B95-4526-90AA-3A5AD760D1F1}"/>
              </a:ext>
            </a:extLst>
          </p:cNvPr>
          <p:cNvPicPr>
            <a:picLocks noChangeAspect="1"/>
          </p:cNvPicPr>
          <p:nvPr/>
        </p:nvPicPr>
        <p:blipFill>
          <a:blip r:embed="rId4"/>
          <a:stretch>
            <a:fillRect/>
          </a:stretch>
        </p:blipFill>
        <p:spPr>
          <a:xfrm>
            <a:off x="350520" y="3794573"/>
            <a:ext cx="5745480" cy="1976755"/>
          </a:xfrm>
          <a:prstGeom prst="rect">
            <a:avLst/>
          </a:prstGeom>
        </p:spPr>
      </p:pic>
      <p:pic>
        <p:nvPicPr>
          <p:cNvPr id="11" name="Picture 10">
            <a:extLst>
              <a:ext uri="{FF2B5EF4-FFF2-40B4-BE49-F238E27FC236}">
                <a16:creationId xmlns:a16="http://schemas.microsoft.com/office/drawing/2014/main" id="{09C653F8-1F34-4BDD-AEFE-23BD9743AA49}"/>
              </a:ext>
            </a:extLst>
          </p:cNvPr>
          <p:cNvPicPr>
            <a:picLocks noChangeAspect="1"/>
          </p:cNvPicPr>
          <p:nvPr/>
        </p:nvPicPr>
        <p:blipFill>
          <a:blip r:embed="rId5"/>
          <a:stretch>
            <a:fillRect/>
          </a:stretch>
        </p:blipFill>
        <p:spPr>
          <a:xfrm>
            <a:off x="6216831" y="3499621"/>
            <a:ext cx="5745480" cy="3035300"/>
          </a:xfrm>
          <a:prstGeom prst="rect">
            <a:avLst/>
          </a:prstGeom>
        </p:spPr>
      </p:pic>
    </p:spTree>
    <p:extLst>
      <p:ext uri="{BB962C8B-B14F-4D97-AF65-F5344CB8AC3E}">
        <p14:creationId xmlns:p14="http://schemas.microsoft.com/office/powerpoint/2010/main" val="1609712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DC9E14-C40F-4862-B1A1-AA64D9A1CCF8}"/>
              </a:ext>
            </a:extLst>
          </p:cNvPr>
          <p:cNvSpPr txBox="1"/>
          <p:nvPr/>
        </p:nvSpPr>
        <p:spPr>
          <a:xfrm>
            <a:off x="231680" y="221486"/>
            <a:ext cx="4604480" cy="633090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Correlation with Heatmap:</a:t>
            </a:r>
          </a:p>
          <a:p>
            <a:endParaRPr lang="en-US" sz="1600" b="1" dirty="0">
              <a:latin typeface="Calibri" panose="020F0502020204030204" pitchFamily="34" charset="0"/>
              <a:cs typeface="Calibri" panose="020F0502020204030204" pitchFamily="34" charset="0"/>
            </a:endParaRPr>
          </a:p>
          <a:p>
            <a:pPr>
              <a:lnSpc>
                <a:spcPct val="107000"/>
              </a:lnSpc>
              <a:spcAft>
                <a:spcPts val="800"/>
              </a:spcAft>
            </a:pPr>
            <a:r>
              <a:rPr lang="en-IN" sz="14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The correlation coefficient is a statistical measure of the strength of the relationship between the relative movements of two variables. The values range between -1.0 and 1.0. A calculated number greater than 1.0 or less than -1.0 means that there was an error in the correlation measurement. A correlation of -1.0 shows a perfect </a:t>
            </a:r>
            <a:r>
              <a:rPr lang="en-IN" sz="1400" u="sng" dirty="0">
                <a:solidFill>
                  <a:srgbClr val="2C40D0"/>
                </a:solidFill>
                <a:effectLst/>
                <a:latin typeface="Calibri" panose="020F0502020204030204" pitchFamily="34" charset="0"/>
                <a:ea typeface="Calibri" panose="020F0502020204030204" pitchFamily="34" charset="0"/>
                <a:cs typeface="Calibri" panose="020F0502020204030204" pitchFamily="34" charset="0"/>
                <a:hlinkClick r:id="rId2"/>
              </a:rPr>
              <a:t>negative correlation</a:t>
            </a:r>
            <a:r>
              <a:rPr lang="en-IN" sz="14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while a correlation of 1.0 shows a perfect </a:t>
            </a:r>
            <a:r>
              <a:rPr lang="en-IN" sz="1400" u="sng" dirty="0">
                <a:solidFill>
                  <a:srgbClr val="2C40D0"/>
                </a:solidFill>
                <a:effectLst/>
                <a:latin typeface="Calibri" panose="020F0502020204030204" pitchFamily="34" charset="0"/>
                <a:ea typeface="Calibri" panose="020F0502020204030204" pitchFamily="34" charset="0"/>
                <a:cs typeface="Calibri" panose="020F0502020204030204" pitchFamily="34" charset="0"/>
                <a:hlinkClick r:id="rId3"/>
              </a:rPr>
              <a:t>positive correlation</a:t>
            </a:r>
            <a:r>
              <a:rPr lang="en-IN" sz="14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A correlation of 0.0 shows no linear relationship between the movement of the two </a:t>
            </a:r>
            <a:r>
              <a:rPr lang="en-IN" sz="1400" dirty="0" err="1">
                <a:solidFill>
                  <a:srgbClr val="111111"/>
                </a:solidFill>
                <a:effectLst/>
                <a:latin typeface="Calibri" panose="020F0502020204030204" pitchFamily="34" charset="0"/>
                <a:ea typeface="Calibri" panose="020F0502020204030204" pitchFamily="34" charset="0"/>
                <a:cs typeface="Calibri" panose="020F0502020204030204" pitchFamily="34" charset="0"/>
              </a:rPr>
              <a:t>variables.Correlation</a:t>
            </a:r>
            <a:r>
              <a:rPr lang="en-IN" sz="14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statistics can be used in finance and investing. </a:t>
            </a:r>
            <a:r>
              <a:rPr lang="en-IN" sz="1400" dirty="0">
                <a:solidFill>
                  <a:srgbClr val="111111"/>
                </a:solidFill>
                <a:effectLst/>
                <a:latin typeface="Calibri" panose="020F0502020204030204" pitchFamily="34" charset="0"/>
                <a:ea typeface="Times New Roman" panose="02020603050405020304" pitchFamily="18" charset="0"/>
                <a:cs typeface="Calibri" panose="020F0502020204030204" pitchFamily="34" charset="0"/>
              </a:rPr>
              <a:t>Pearson correlation is the one most commonly used in statistics. This measures the strength and direction of a linear relationship between two variables.</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r>
              <a:rPr lang="en-IN" sz="1400" dirty="0">
                <a:solidFill>
                  <a:srgbClr val="575757"/>
                </a:solidFill>
                <a:effectLst/>
                <a:latin typeface="Calibri" panose="020F0502020204030204" pitchFamily="34" charset="0"/>
                <a:ea typeface="Times New Roman" panose="02020603050405020304" pitchFamily="18" charset="0"/>
                <a:cs typeface="Calibri" panose="020F0502020204030204" pitchFamily="34" charset="0"/>
              </a:rPr>
              <a:t>It can also be defined as the measure of dependence between two different variables. If there are multiple variables and the goal is to find correlation between all of these variables and store them using appropriate data structure, the </a:t>
            </a:r>
            <a:r>
              <a:rPr lang="en-IN" sz="1400" b="1" dirty="0">
                <a:solidFill>
                  <a:srgbClr val="575757"/>
                </a:solidFill>
                <a:effectLst/>
                <a:latin typeface="Calibri" panose="020F0502020204030204" pitchFamily="34" charset="0"/>
                <a:ea typeface="Times New Roman" panose="02020603050405020304" pitchFamily="18" charset="0"/>
                <a:cs typeface="Calibri" panose="020F0502020204030204" pitchFamily="34" charset="0"/>
              </a:rPr>
              <a:t>matrix data structure </a:t>
            </a:r>
            <a:r>
              <a:rPr lang="en-IN" sz="1400" dirty="0">
                <a:solidFill>
                  <a:srgbClr val="575757"/>
                </a:solidFill>
                <a:effectLst/>
                <a:latin typeface="Calibri" panose="020F0502020204030204" pitchFamily="34" charset="0"/>
                <a:ea typeface="Times New Roman" panose="02020603050405020304" pitchFamily="18" charset="0"/>
                <a:cs typeface="Calibri" panose="020F0502020204030204" pitchFamily="34" charset="0"/>
              </a:rPr>
              <a:t>is used. Such matrix is called as </a:t>
            </a:r>
            <a:r>
              <a:rPr lang="en-IN" sz="1400" b="1" dirty="0">
                <a:solidFill>
                  <a:srgbClr val="575757"/>
                </a:solidFill>
                <a:effectLst/>
                <a:latin typeface="Calibri" panose="020F0502020204030204" pitchFamily="34" charset="0"/>
                <a:ea typeface="Times New Roman" panose="02020603050405020304" pitchFamily="18" charset="0"/>
                <a:cs typeface="Calibri" panose="020F0502020204030204" pitchFamily="34" charset="0"/>
              </a:rPr>
              <a:t>correlation matrix. </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p>
            <a:r>
              <a:rPr lang="en-IN" sz="1400" dirty="0">
                <a:solidFill>
                  <a:srgbClr val="575757"/>
                </a:solidFill>
                <a:effectLst/>
                <a:latin typeface="Calibri" panose="020F0502020204030204" pitchFamily="34" charset="0"/>
                <a:ea typeface="Times New Roman" panose="02020603050405020304" pitchFamily="18" charset="0"/>
                <a:cs typeface="Calibri" panose="020F0502020204030204" pitchFamily="34" charset="0"/>
              </a:rPr>
              <a:t>Correlation heatmap is graphical representation of </a:t>
            </a:r>
            <a:r>
              <a:rPr lang="en-IN" sz="1400" b="1" dirty="0">
                <a:solidFill>
                  <a:srgbClr val="575757"/>
                </a:solidFill>
                <a:effectLst/>
                <a:latin typeface="Calibri" panose="020F0502020204030204" pitchFamily="34" charset="0"/>
                <a:ea typeface="Times New Roman" panose="02020603050405020304" pitchFamily="18" charset="0"/>
                <a:cs typeface="Calibri" panose="020F0502020204030204" pitchFamily="34" charset="0"/>
              </a:rPr>
              <a:t>correlation matrix </a:t>
            </a:r>
            <a:r>
              <a:rPr lang="en-IN" sz="1400" dirty="0">
                <a:solidFill>
                  <a:srgbClr val="575757"/>
                </a:solidFill>
                <a:effectLst/>
                <a:latin typeface="Calibri" panose="020F0502020204030204" pitchFamily="34" charset="0"/>
                <a:ea typeface="Times New Roman" panose="02020603050405020304" pitchFamily="18" charset="0"/>
                <a:cs typeface="Calibri" panose="020F0502020204030204" pitchFamily="34" charset="0"/>
              </a:rPr>
              <a:t>representing correlation between different variables. </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p>
            <a:r>
              <a:rPr lang="en-IN" sz="1400" b="1" spc="-5"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For to do feature selection and make  feature ready for the model building. we check correlation of variables using </a:t>
            </a:r>
            <a:r>
              <a:rPr lang="en-IN" sz="1400" b="1" spc="-5" dirty="0" err="1">
                <a:solidFill>
                  <a:srgbClr val="292929"/>
                </a:solidFill>
                <a:effectLst/>
                <a:latin typeface="Calibri" panose="020F0502020204030204" pitchFamily="34" charset="0"/>
                <a:ea typeface="Calibri" panose="020F0502020204030204" pitchFamily="34" charset="0"/>
                <a:cs typeface="Calibri" panose="020F0502020204030204" pitchFamily="34" charset="0"/>
              </a:rPr>
              <a:t>heatmap.And</a:t>
            </a:r>
            <a:r>
              <a:rPr lang="en-IN" sz="1400" b="1" spc="-5"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 describe method for the census data set.</a:t>
            </a:r>
            <a:endParaRPr lang="en-US" sz="1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E4596F4-450D-4E52-BCB7-4A30C130A796}"/>
              </a:ext>
            </a:extLst>
          </p:cNvPr>
          <p:cNvPicPr>
            <a:picLocks noChangeAspect="1"/>
          </p:cNvPicPr>
          <p:nvPr/>
        </p:nvPicPr>
        <p:blipFill>
          <a:blip r:embed="rId4"/>
          <a:stretch>
            <a:fillRect/>
          </a:stretch>
        </p:blipFill>
        <p:spPr>
          <a:xfrm>
            <a:off x="5077520" y="-2841"/>
            <a:ext cx="7114480" cy="4441745"/>
          </a:xfrm>
          <a:prstGeom prst="rect">
            <a:avLst/>
          </a:prstGeom>
        </p:spPr>
      </p:pic>
      <p:pic>
        <p:nvPicPr>
          <p:cNvPr id="7" name="Picture 6">
            <a:extLst>
              <a:ext uri="{FF2B5EF4-FFF2-40B4-BE49-F238E27FC236}">
                <a16:creationId xmlns:a16="http://schemas.microsoft.com/office/drawing/2014/main" id="{76C74E92-588C-44A0-8AC8-A7F824109025}"/>
              </a:ext>
            </a:extLst>
          </p:cNvPr>
          <p:cNvPicPr>
            <a:picLocks noChangeAspect="1"/>
          </p:cNvPicPr>
          <p:nvPr/>
        </p:nvPicPr>
        <p:blipFill>
          <a:blip r:embed="rId5"/>
          <a:stretch>
            <a:fillRect/>
          </a:stretch>
        </p:blipFill>
        <p:spPr>
          <a:xfrm>
            <a:off x="7250031" y="4438904"/>
            <a:ext cx="4941969" cy="2419096"/>
          </a:xfrm>
          <a:prstGeom prst="rect">
            <a:avLst/>
          </a:prstGeom>
        </p:spPr>
      </p:pic>
    </p:spTree>
    <p:extLst>
      <p:ext uri="{BB962C8B-B14F-4D97-AF65-F5344CB8AC3E}">
        <p14:creationId xmlns:p14="http://schemas.microsoft.com/office/powerpoint/2010/main" val="529040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8D64D8-79DA-4963-B526-20CCDCCEA6A3}"/>
              </a:ext>
            </a:extLst>
          </p:cNvPr>
          <p:cNvSpPr txBox="1"/>
          <p:nvPr/>
        </p:nvSpPr>
        <p:spPr>
          <a:xfrm>
            <a:off x="274346" y="366279"/>
            <a:ext cx="10972773" cy="584775"/>
          </a:xfrm>
          <a:prstGeom prst="rect">
            <a:avLst/>
          </a:prstGeom>
          <a:noFill/>
        </p:spPr>
        <p:txBody>
          <a:bodyPr wrap="square">
            <a:spAutoFit/>
          </a:bodyPr>
          <a:lstStyle/>
          <a:p>
            <a:pPr>
              <a:spcAft>
                <a:spcPts val="800"/>
              </a:spcAft>
            </a:pPr>
            <a:r>
              <a:rPr lang="en-US" b="1" u="sng" dirty="0">
                <a:effectLst/>
                <a:latin typeface="Calibri" panose="020F0502020204030204" pitchFamily="34" charset="0"/>
                <a:ea typeface="Calibri" panose="020F0502020204030204" pitchFamily="34" charset="0"/>
                <a:cs typeface="Calibri" panose="020F0502020204030204" pitchFamily="34" charset="0"/>
              </a:rPr>
              <a:t>Correlation model:</a:t>
            </a:r>
            <a:r>
              <a:rPr lang="en-US" b="1" dirty="0">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Graph depicts clearly the positive and negative correlation of each variables with target column, justifies the outcome outlined in Multivariate analysis, that higher the education higher the gain &amp; vice-versa</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5A588EE-1031-48D6-8748-CA9B4515C61A}"/>
              </a:ext>
            </a:extLst>
          </p:cNvPr>
          <p:cNvPicPr>
            <a:picLocks noChangeAspect="1"/>
          </p:cNvPicPr>
          <p:nvPr/>
        </p:nvPicPr>
        <p:blipFill rotWithShape="1">
          <a:blip r:embed="rId2"/>
          <a:srcRect l="7634" r="9430"/>
          <a:stretch/>
        </p:blipFill>
        <p:spPr>
          <a:xfrm>
            <a:off x="0" y="900838"/>
            <a:ext cx="6455229" cy="4195355"/>
          </a:xfrm>
          <a:prstGeom prst="rect">
            <a:avLst/>
          </a:prstGeom>
        </p:spPr>
      </p:pic>
      <p:pic>
        <p:nvPicPr>
          <p:cNvPr id="8" name="Picture 7">
            <a:extLst>
              <a:ext uri="{FF2B5EF4-FFF2-40B4-BE49-F238E27FC236}">
                <a16:creationId xmlns:a16="http://schemas.microsoft.com/office/drawing/2014/main" id="{5CCAE69E-4C58-44D9-B685-071E50E4C232}"/>
              </a:ext>
            </a:extLst>
          </p:cNvPr>
          <p:cNvPicPr>
            <a:picLocks noChangeAspect="1"/>
          </p:cNvPicPr>
          <p:nvPr/>
        </p:nvPicPr>
        <p:blipFill>
          <a:blip r:embed="rId3"/>
          <a:stretch>
            <a:fillRect/>
          </a:stretch>
        </p:blipFill>
        <p:spPr>
          <a:xfrm>
            <a:off x="6318094" y="951054"/>
            <a:ext cx="5203371" cy="3423482"/>
          </a:xfrm>
          <a:prstGeom prst="rect">
            <a:avLst/>
          </a:prstGeom>
        </p:spPr>
      </p:pic>
      <p:pic>
        <p:nvPicPr>
          <p:cNvPr id="12" name="Picture 11">
            <a:extLst>
              <a:ext uri="{FF2B5EF4-FFF2-40B4-BE49-F238E27FC236}">
                <a16:creationId xmlns:a16="http://schemas.microsoft.com/office/drawing/2014/main" id="{0B1B5AAC-F9B6-4E8B-A293-AA93A98B79DB}"/>
              </a:ext>
            </a:extLst>
          </p:cNvPr>
          <p:cNvPicPr>
            <a:picLocks noChangeAspect="1"/>
          </p:cNvPicPr>
          <p:nvPr/>
        </p:nvPicPr>
        <p:blipFill>
          <a:blip r:embed="rId4"/>
          <a:stretch>
            <a:fillRect/>
          </a:stretch>
        </p:blipFill>
        <p:spPr>
          <a:xfrm>
            <a:off x="1502230" y="5200826"/>
            <a:ext cx="7935684" cy="1412240"/>
          </a:xfrm>
          <a:prstGeom prst="rect">
            <a:avLst/>
          </a:prstGeom>
        </p:spPr>
      </p:pic>
    </p:spTree>
    <p:extLst>
      <p:ext uri="{BB962C8B-B14F-4D97-AF65-F5344CB8AC3E}">
        <p14:creationId xmlns:p14="http://schemas.microsoft.com/office/powerpoint/2010/main" val="394483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8D64D8-79DA-4963-B526-20CCDCCEA6A3}"/>
              </a:ext>
            </a:extLst>
          </p:cNvPr>
          <p:cNvSpPr txBox="1"/>
          <p:nvPr/>
        </p:nvSpPr>
        <p:spPr>
          <a:xfrm>
            <a:off x="274346" y="366279"/>
            <a:ext cx="10972773" cy="369332"/>
          </a:xfrm>
          <a:prstGeom prst="rect">
            <a:avLst/>
          </a:prstGeom>
          <a:noFill/>
        </p:spPr>
        <p:txBody>
          <a:bodyPr wrap="square">
            <a:spAutoFit/>
          </a:bodyPr>
          <a:lstStyle/>
          <a:p>
            <a:pPr>
              <a:spcAft>
                <a:spcPts val="800"/>
              </a:spcAft>
            </a:pPr>
            <a:r>
              <a:rPr lang="en-US" b="1" u="sng" dirty="0">
                <a:effectLst/>
                <a:latin typeface="Calibri" panose="020F0502020204030204" pitchFamily="34" charset="0"/>
                <a:ea typeface="Calibri" panose="020F0502020204030204" pitchFamily="34" charset="0"/>
                <a:cs typeface="Calibri" panose="020F0502020204030204" pitchFamily="34" charset="0"/>
              </a:rPr>
              <a:t>Correlation model:</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FDABDAB5-2145-48B8-BC18-194D15A87999}"/>
              </a:ext>
            </a:extLst>
          </p:cNvPr>
          <p:cNvPicPr>
            <a:picLocks noChangeAspect="1"/>
          </p:cNvPicPr>
          <p:nvPr/>
        </p:nvPicPr>
        <p:blipFill>
          <a:blip r:embed="rId2"/>
          <a:stretch>
            <a:fillRect/>
          </a:stretch>
        </p:blipFill>
        <p:spPr>
          <a:xfrm>
            <a:off x="274346" y="985982"/>
            <a:ext cx="5745480" cy="2767330"/>
          </a:xfrm>
          <a:prstGeom prst="rect">
            <a:avLst/>
          </a:prstGeom>
        </p:spPr>
      </p:pic>
      <p:pic>
        <p:nvPicPr>
          <p:cNvPr id="10" name="Picture 9">
            <a:extLst>
              <a:ext uri="{FF2B5EF4-FFF2-40B4-BE49-F238E27FC236}">
                <a16:creationId xmlns:a16="http://schemas.microsoft.com/office/drawing/2014/main" id="{E3674337-D95D-4B8F-AE8D-3855B86A663A}"/>
              </a:ext>
            </a:extLst>
          </p:cNvPr>
          <p:cNvPicPr>
            <a:picLocks noChangeAspect="1"/>
          </p:cNvPicPr>
          <p:nvPr/>
        </p:nvPicPr>
        <p:blipFill>
          <a:blip r:embed="rId3"/>
          <a:stretch>
            <a:fillRect/>
          </a:stretch>
        </p:blipFill>
        <p:spPr>
          <a:xfrm>
            <a:off x="670586" y="3794133"/>
            <a:ext cx="5349240" cy="419100"/>
          </a:xfrm>
          <a:prstGeom prst="rect">
            <a:avLst/>
          </a:prstGeom>
        </p:spPr>
      </p:pic>
      <p:pic>
        <p:nvPicPr>
          <p:cNvPr id="11" name="Picture 10">
            <a:extLst>
              <a:ext uri="{FF2B5EF4-FFF2-40B4-BE49-F238E27FC236}">
                <a16:creationId xmlns:a16="http://schemas.microsoft.com/office/drawing/2014/main" id="{D93DB673-07EA-4312-8B17-00DB5E4D0DD6}"/>
              </a:ext>
            </a:extLst>
          </p:cNvPr>
          <p:cNvPicPr>
            <a:picLocks noChangeAspect="1"/>
          </p:cNvPicPr>
          <p:nvPr/>
        </p:nvPicPr>
        <p:blipFill>
          <a:blip r:embed="rId4"/>
          <a:stretch>
            <a:fillRect/>
          </a:stretch>
        </p:blipFill>
        <p:spPr>
          <a:xfrm>
            <a:off x="6019826" y="327717"/>
            <a:ext cx="5745480" cy="3239135"/>
          </a:xfrm>
          <a:prstGeom prst="rect">
            <a:avLst/>
          </a:prstGeom>
        </p:spPr>
      </p:pic>
      <p:sp>
        <p:nvSpPr>
          <p:cNvPr id="13" name="TextBox 12">
            <a:extLst>
              <a:ext uri="{FF2B5EF4-FFF2-40B4-BE49-F238E27FC236}">
                <a16:creationId xmlns:a16="http://schemas.microsoft.com/office/drawing/2014/main" id="{E8B67F23-1EAB-400B-B7F1-1F2CD8135B0B}"/>
              </a:ext>
            </a:extLst>
          </p:cNvPr>
          <p:cNvSpPr txBox="1"/>
          <p:nvPr/>
        </p:nvSpPr>
        <p:spPr>
          <a:xfrm>
            <a:off x="6026331" y="3573139"/>
            <a:ext cx="5495083" cy="523220"/>
          </a:xfrm>
          <a:prstGeom prst="rect">
            <a:avLst/>
          </a:prstGeom>
          <a:noFill/>
        </p:spPr>
        <p:txBody>
          <a:bodyPr wrap="square">
            <a:spAutoFit/>
          </a:bodyPr>
          <a:lstStyle/>
          <a:p>
            <a:r>
              <a:rPr lang="en-IN" sz="1400" dirty="0">
                <a:effectLst/>
                <a:latin typeface="Calibri" panose="020F0502020204030204" pitchFamily="34" charset="0"/>
                <a:ea typeface="Calibri" panose="020F0502020204030204" pitchFamily="34" charset="0"/>
                <a:cs typeface="Times New Roman" panose="02020603050405020304" pitchFamily="18" charset="0"/>
              </a:rPr>
              <a:t>Some of  the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vif</a:t>
            </a:r>
            <a:r>
              <a:rPr lang="en-IN" sz="1400" dirty="0">
                <a:effectLst/>
                <a:latin typeface="Calibri" panose="020F0502020204030204" pitchFamily="34" charset="0"/>
                <a:ea typeface="Calibri" panose="020F0502020204030204" pitchFamily="34" charset="0"/>
                <a:cs typeface="Times New Roman" panose="02020603050405020304" pitchFamily="18" charset="0"/>
              </a:rPr>
              <a:t> values are very high and since its infinity we use PCA principle Component Analysis Technique to make column reduction.</a:t>
            </a:r>
            <a:endParaRPr lang="en-IN" sz="1400" dirty="0"/>
          </a:p>
        </p:txBody>
      </p:sp>
      <p:pic>
        <p:nvPicPr>
          <p:cNvPr id="14" name="Picture 13">
            <a:extLst>
              <a:ext uri="{FF2B5EF4-FFF2-40B4-BE49-F238E27FC236}">
                <a16:creationId xmlns:a16="http://schemas.microsoft.com/office/drawing/2014/main" id="{9C54476F-276A-4437-99C3-E7DC5EB15324}"/>
              </a:ext>
            </a:extLst>
          </p:cNvPr>
          <p:cNvPicPr>
            <a:picLocks noChangeAspect="1"/>
          </p:cNvPicPr>
          <p:nvPr/>
        </p:nvPicPr>
        <p:blipFill>
          <a:blip r:embed="rId5"/>
          <a:stretch>
            <a:fillRect/>
          </a:stretch>
        </p:blipFill>
        <p:spPr>
          <a:xfrm>
            <a:off x="7966755" y="4071718"/>
            <a:ext cx="4225245" cy="2767330"/>
          </a:xfrm>
          <a:prstGeom prst="rect">
            <a:avLst/>
          </a:prstGeom>
        </p:spPr>
      </p:pic>
      <p:sp>
        <p:nvSpPr>
          <p:cNvPr id="15" name="TextBox 14">
            <a:extLst>
              <a:ext uri="{FF2B5EF4-FFF2-40B4-BE49-F238E27FC236}">
                <a16:creationId xmlns:a16="http://schemas.microsoft.com/office/drawing/2014/main" id="{F7F7A03C-27C5-40C8-A018-8DD2C27A1801}"/>
              </a:ext>
            </a:extLst>
          </p:cNvPr>
          <p:cNvSpPr txBox="1"/>
          <p:nvPr/>
        </p:nvSpPr>
        <p:spPr>
          <a:xfrm>
            <a:off x="3147086" y="5455383"/>
            <a:ext cx="5037364" cy="307777"/>
          </a:xfrm>
          <a:prstGeom prst="rect">
            <a:avLst/>
          </a:prstGeom>
          <a:noFill/>
        </p:spPr>
        <p:txBody>
          <a:bodyPr wrap="square">
            <a:spAutoFit/>
          </a:bodyPr>
          <a:lstStyle/>
          <a:p>
            <a:r>
              <a:rPr lang="en-IN" sz="1400" dirty="0">
                <a:effectLst/>
                <a:latin typeface="Calibri" panose="020F0502020204030204" pitchFamily="34" charset="0"/>
                <a:ea typeface="Calibri" panose="020F0502020204030204" pitchFamily="34" charset="0"/>
                <a:cs typeface="Times New Roman" panose="02020603050405020304" pitchFamily="18" charset="0"/>
              </a:rPr>
              <a:t>Dropped this column since it has zero correlation with the target.</a:t>
            </a:r>
            <a:endParaRPr lang="en-IN" sz="1400" dirty="0"/>
          </a:p>
        </p:txBody>
      </p:sp>
    </p:spTree>
    <p:extLst>
      <p:ext uri="{BB962C8B-B14F-4D97-AF65-F5344CB8AC3E}">
        <p14:creationId xmlns:p14="http://schemas.microsoft.com/office/powerpoint/2010/main" val="4247955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C78CE7-43B8-4511-9DE5-D5CA1FADC14D}"/>
              </a:ext>
            </a:extLst>
          </p:cNvPr>
          <p:cNvSpPr txBox="1"/>
          <p:nvPr/>
        </p:nvSpPr>
        <p:spPr>
          <a:xfrm>
            <a:off x="231680" y="160526"/>
            <a:ext cx="6404617" cy="40729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HARDWARE &amp; SOFTWARE TOOLS, LIBRARIES &amp; PACKAGES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Hardware :Intel i7,RAM 16GB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Software:  </a:t>
            </a:r>
            <a:r>
              <a:rPr lang="en-IN" sz="1600" dirty="0" err="1">
                <a:effectLst/>
                <a:latin typeface="Calibri" panose="020F0502020204030204" pitchFamily="34" charset="0"/>
                <a:ea typeface="Calibri" panose="020F0502020204030204" pitchFamily="34" charset="0"/>
                <a:cs typeface="Calibri" panose="020F0502020204030204" pitchFamily="34" charset="0"/>
              </a:rPr>
              <a:t>Jupyter</a:t>
            </a:r>
            <a:r>
              <a:rPr lang="en-IN" sz="1600" dirty="0">
                <a:effectLst/>
                <a:latin typeface="Calibri" panose="020F0502020204030204" pitchFamily="34" charset="0"/>
                <a:ea typeface="Calibri" panose="020F0502020204030204" pitchFamily="34" charset="0"/>
                <a:cs typeface="Calibri" panose="020F0502020204030204" pitchFamily="34" charset="0"/>
              </a:rPr>
              <a:t> Notebook (Anaconda 3)</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Language: Python</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Libraries:</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Pandas </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Numpy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Matplotlib</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Seaborn</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Sklean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Scipy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Statsmodels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Aft>
                <a:spcPts val="800"/>
              </a:spcAft>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Pip-Package install Manager</a:t>
            </a:r>
          </a:p>
        </p:txBody>
      </p:sp>
      <p:pic>
        <p:nvPicPr>
          <p:cNvPr id="3" name="Picture 2">
            <a:extLst>
              <a:ext uri="{FF2B5EF4-FFF2-40B4-BE49-F238E27FC236}">
                <a16:creationId xmlns:a16="http://schemas.microsoft.com/office/drawing/2014/main" id="{D5DD0C84-4EB8-4CE0-91E0-EA20996C61F5}"/>
              </a:ext>
            </a:extLst>
          </p:cNvPr>
          <p:cNvPicPr>
            <a:picLocks noChangeAspect="1"/>
          </p:cNvPicPr>
          <p:nvPr/>
        </p:nvPicPr>
        <p:blipFill>
          <a:blip r:embed="rId2"/>
          <a:stretch>
            <a:fillRect/>
          </a:stretch>
        </p:blipFill>
        <p:spPr>
          <a:xfrm>
            <a:off x="202655" y="4333157"/>
            <a:ext cx="5731510" cy="1791970"/>
          </a:xfrm>
          <a:prstGeom prst="rect">
            <a:avLst/>
          </a:prstGeom>
        </p:spPr>
      </p:pic>
      <p:pic>
        <p:nvPicPr>
          <p:cNvPr id="9" name="Picture 8">
            <a:extLst>
              <a:ext uri="{FF2B5EF4-FFF2-40B4-BE49-F238E27FC236}">
                <a16:creationId xmlns:a16="http://schemas.microsoft.com/office/drawing/2014/main" id="{38FD674D-DDF9-426D-9D76-5413F3A986D6}"/>
              </a:ext>
            </a:extLst>
          </p:cNvPr>
          <p:cNvPicPr>
            <a:picLocks noChangeAspect="1"/>
          </p:cNvPicPr>
          <p:nvPr/>
        </p:nvPicPr>
        <p:blipFill>
          <a:blip r:embed="rId3"/>
          <a:stretch>
            <a:fillRect/>
          </a:stretch>
        </p:blipFill>
        <p:spPr>
          <a:xfrm>
            <a:off x="7025640" y="0"/>
            <a:ext cx="5166360" cy="6856081"/>
          </a:xfrm>
          <a:prstGeom prst="rect">
            <a:avLst/>
          </a:prstGeom>
        </p:spPr>
      </p:pic>
    </p:spTree>
    <p:extLst>
      <p:ext uri="{BB962C8B-B14F-4D97-AF65-F5344CB8AC3E}">
        <p14:creationId xmlns:p14="http://schemas.microsoft.com/office/powerpoint/2010/main" val="126155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B43C56-044A-455E-B3A1-6E5EE8201B89}"/>
              </a:ext>
            </a:extLst>
          </p:cNvPr>
          <p:cNvSpPr/>
          <p:nvPr/>
        </p:nvSpPr>
        <p:spPr>
          <a:xfrm>
            <a:off x="5974080" y="473530"/>
            <a:ext cx="5853430" cy="5825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F237B75-F2F8-41F5-BEDE-E7625BFC91C2}"/>
              </a:ext>
            </a:extLst>
          </p:cNvPr>
          <p:cNvSpPr txBox="1"/>
          <p:nvPr/>
        </p:nvSpPr>
        <p:spPr>
          <a:xfrm>
            <a:off x="147320" y="161674"/>
            <a:ext cx="5731510" cy="6801862"/>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r>
              <a:rPr lang="en-IN" sz="1600" dirty="0"/>
              <a:t>Variance Inflation Factors (VIFs) </a:t>
            </a:r>
            <a:r>
              <a:rPr lang="en-IN" sz="1200" b="0" dirty="0"/>
              <a:t>measure the correlation among independent variables in least squares regression models. Statisticians refer to this type of correlation as multicollinearity. Excessive multicollinearity can cause problems for regression models. The stats models package has VIF library and we can import this library.</a:t>
            </a:r>
          </a:p>
          <a:p>
            <a:endParaRPr lang="en-IN" sz="1200" b="0" dirty="0"/>
          </a:p>
          <a:p>
            <a:r>
              <a:rPr lang="en-US" sz="1200" b="0" dirty="0"/>
              <a:t>The scikit-learn Python machine learning library provides an implementation of the train-test split evaluation procedure via the </a:t>
            </a:r>
            <a:r>
              <a:rPr lang="en-US" sz="1200" b="0" dirty="0" err="1"/>
              <a:t>train_test_split</a:t>
            </a:r>
            <a:r>
              <a:rPr lang="en-US" sz="1200" b="0" dirty="0"/>
              <a:t>() function. The function takes a loaded dataset as input and returns the dataset split into two </a:t>
            </a:r>
            <a:r>
              <a:rPr lang="en-US" sz="1200" b="0" dirty="0" err="1"/>
              <a:t>subsets.train_test_split</a:t>
            </a:r>
            <a:r>
              <a:rPr lang="en-US" sz="1200" b="0" dirty="0"/>
              <a:t>() will split arrays data into random subsets. The ideal split is said to be 80:20 for training and testing.</a:t>
            </a:r>
          </a:p>
          <a:p>
            <a:endParaRPr lang="en-US" sz="1200" b="0" dirty="0"/>
          </a:p>
          <a:p>
            <a:r>
              <a:rPr lang="en-US" sz="1200" b="0" dirty="0"/>
              <a:t>The most commonly used Performance metrics for classification problem are as follows,</a:t>
            </a:r>
          </a:p>
          <a:p>
            <a:r>
              <a:rPr lang="en-US" sz="1200" b="0" dirty="0"/>
              <a:t>•	Accuracy.</a:t>
            </a:r>
          </a:p>
          <a:p>
            <a:r>
              <a:rPr lang="en-US" sz="1200" b="0" dirty="0"/>
              <a:t>•	Confusion Matrix.</a:t>
            </a:r>
          </a:p>
          <a:p>
            <a:r>
              <a:rPr lang="en-US" sz="1200" b="0" dirty="0"/>
              <a:t>•	Precision, Recall, and F1 score.</a:t>
            </a:r>
          </a:p>
          <a:p>
            <a:r>
              <a:rPr lang="en-US" sz="1200" b="0" dirty="0"/>
              <a:t>•	ROC AUC.</a:t>
            </a:r>
          </a:p>
          <a:p>
            <a:r>
              <a:rPr lang="en-US" sz="1200" b="0" dirty="0"/>
              <a:t>•	Log-loss.</a:t>
            </a:r>
          </a:p>
          <a:p>
            <a:endParaRPr lang="en-US" sz="1200" b="0" dirty="0"/>
          </a:p>
          <a:p>
            <a:r>
              <a:rPr lang="en-US" sz="1200" b="0" dirty="0"/>
              <a:t>Grid search is  used as an approach to hyper-parameter tuning that will methodically build and evaluate a model for each combination of algorithm parameters specified in a grid. </a:t>
            </a:r>
            <a:r>
              <a:rPr lang="en-US" sz="1200" b="0" dirty="0" err="1"/>
              <a:t>GridSearchCV</a:t>
            </a:r>
            <a:r>
              <a:rPr lang="en-US" sz="1200" b="0" dirty="0"/>
              <a:t> helps us combine an estimator with a grid search preamble to tune hyper-parameters.</a:t>
            </a:r>
          </a:p>
          <a:p>
            <a:endParaRPr lang="en-US" sz="1200" b="0" dirty="0"/>
          </a:p>
          <a:p>
            <a:r>
              <a:rPr lang="en-US" sz="1200" b="0" dirty="0"/>
              <a:t>Cross-validation is a technique in which we train our model using the subset of the data-set and then evaluate using the complementary subset of the data-set.</a:t>
            </a:r>
          </a:p>
          <a:p>
            <a:r>
              <a:rPr lang="en-US" sz="1200" b="0" dirty="0"/>
              <a:t>The three steps involved in cross-validation are as follows :</a:t>
            </a:r>
          </a:p>
          <a:p>
            <a:r>
              <a:rPr lang="en-US" sz="1200" b="0" dirty="0"/>
              <a:t>1.	Reserve some portion of sample data-set.</a:t>
            </a:r>
          </a:p>
          <a:p>
            <a:r>
              <a:rPr lang="en-US" sz="1200" b="0" dirty="0"/>
              <a:t>2.	Using the rest data-set train the model.</a:t>
            </a:r>
          </a:p>
          <a:p>
            <a:r>
              <a:rPr lang="en-US" sz="1200" b="0" dirty="0"/>
              <a:t>3.	Test the model using the reserve portion of the data-set.</a:t>
            </a:r>
          </a:p>
          <a:p>
            <a:endParaRPr lang="en-US" sz="1200" b="0" dirty="0"/>
          </a:p>
          <a:p>
            <a:r>
              <a:rPr lang="en-US" sz="1200" b="0" dirty="0"/>
              <a:t>The most important use of PCA is to represent a multivariate data table as smaller set of variables (summary indices) in order to observe trends, jumps, clusters and outliers. This overview may uncover the relationships between observations and variables, and among the variables.</a:t>
            </a:r>
          </a:p>
          <a:p>
            <a:r>
              <a:rPr lang="en-US" sz="1200" b="0" dirty="0"/>
              <a:t>Also import  all the required algorithms for classification purpose below</a:t>
            </a:r>
          </a:p>
        </p:txBody>
      </p:sp>
      <p:pic>
        <p:nvPicPr>
          <p:cNvPr id="7" name="Picture 6">
            <a:extLst>
              <a:ext uri="{FF2B5EF4-FFF2-40B4-BE49-F238E27FC236}">
                <a16:creationId xmlns:a16="http://schemas.microsoft.com/office/drawing/2014/main" id="{F4FB485E-9C63-402B-BEBC-3B434E0A3055}"/>
              </a:ext>
            </a:extLst>
          </p:cNvPr>
          <p:cNvPicPr>
            <a:picLocks noChangeAspect="1"/>
          </p:cNvPicPr>
          <p:nvPr/>
        </p:nvPicPr>
        <p:blipFill>
          <a:blip r:embed="rId3"/>
          <a:stretch>
            <a:fillRect/>
          </a:stretch>
        </p:blipFill>
        <p:spPr>
          <a:xfrm>
            <a:off x="6035040" y="1212924"/>
            <a:ext cx="5731510" cy="561340"/>
          </a:xfrm>
          <a:prstGeom prst="rect">
            <a:avLst/>
          </a:prstGeom>
        </p:spPr>
      </p:pic>
      <p:pic>
        <p:nvPicPr>
          <p:cNvPr id="15" name="Picture 14">
            <a:extLst>
              <a:ext uri="{FF2B5EF4-FFF2-40B4-BE49-F238E27FC236}">
                <a16:creationId xmlns:a16="http://schemas.microsoft.com/office/drawing/2014/main" id="{CA7D51C3-FDD9-4D20-B9FD-7020A951002A}"/>
              </a:ext>
            </a:extLst>
          </p:cNvPr>
          <p:cNvPicPr>
            <a:picLocks noChangeAspect="1"/>
          </p:cNvPicPr>
          <p:nvPr/>
        </p:nvPicPr>
        <p:blipFill>
          <a:blip r:embed="rId4"/>
          <a:stretch>
            <a:fillRect/>
          </a:stretch>
        </p:blipFill>
        <p:spPr>
          <a:xfrm>
            <a:off x="6035040" y="486013"/>
            <a:ext cx="5731510" cy="633730"/>
          </a:xfrm>
          <a:prstGeom prst="rect">
            <a:avLst/>
          </a:prstGeom>
        </p:spPr>
      </p:pic>
      <p:pic>
        <p:nvPicPr>
          <p:cNvPr id="16" name="Picture 15">
            <a:extLst>
              <a:ext uri="{FF2B5EF4-FFF2-40B4-BE49-F238E27FC236}">
                <a16:creationId xmlns:a16="http://schemas.microsoft.com/office/drawing/2014/main" id="{6A8C5E87-7667-49C9-9923-3012A7A0E6A3}"/>
              </a:ext>
            </a:extLst>
          </p:cNvPr>
          <p:cNvPicPr>
            <a:picLocks noChangeAspect="1"/>
          </p:cNvPicPr>
          <p:nvPr/>
        </p:nvPicPr>
        <p:blipFill>
          <a:blip r:embed="rId5"/>
          <a:stretch>
            <a:fillRect/>
          </a:stretch>
        </p:blipFill>
        <p:spPr>
          <a:xfrm>
            <a:off x="6031231" y="1856524"/>
            <a:ext cx="5745480" cy="307340"/>
          </a:xfrm>
          <a:prstGeom prst="rect">
            <a:avLst/>
          </a:prstGeom>
        </p:spPr>
      </p:pic>
      <p:pic>
        <p:nvPicPr>
          <p:cNvPr id="17" name="Picture 16">
            <a:extLst>
              <a:ext uri="{FF2B5EF4-FFF2-40B4-BE49-F238E27FC236}">
                <a16:creationId xmlns:a16="http://schemas.microsoft.com/office/drawing/2014/main" id="{5A60C945-63AD-4BF4-AACD-10E689592671}"/>
              </a:ext>
            </a:extLst>
          </p:cNvPr>
          <p:cNvPicPr>
            <a:picLocks noChangeAspect="1"/>
          </p:cNvPicPr>
          <p:nvPr/>
        </p:nvPicPr>
        <p:blipFill>
          <a:blip r:embed="rId6"/>
          <a:stretch>
            <a:fillRect/>
          </a:stretch>
        </p:blipFill>
        <p:spPr>
          <a:xfrm>
            <a:off x="5974080" y="2375409"/>
            <a:ext cx="5745480" cy="771525"/>
          </a:xfrm>
          <a:prstGeom prst="rect">
            <a:avLst/>
          </a:prstGeom>
        </p:spPr>
      </p:pic>
      <p:pic>
        <p:nvPicPr>
          <p:cNvPr id="18" name="Picture 17">
            <a:extLst>
              <a:ext uri="{FF2B5EF4-FFF2-40B4-BE49-F238E27FC236}">
                <a16:creationId xmlns:a16="http://schemas.microsoft.com/office/drawing/2014/main" id="{0BCBE7CC-47EC-4DE4-82B3-B8F800C542D1}"/>
              </a:ext>
            </a:extLst>
          </p:cNvPr>
          <p:cNvPicPr>
            <a:picLocks noChangeAspect="1"/>
          </p:cNvPicPr>
          <p:nvPr/>
        </p:nvPicPr>
        <p:blipFill>
          <a:blip r:embed="rId7"/>
          <a:stretch>
            <a:fillRect/>
          </a:stretch>
        </p:blipFill>
        <p:spPr>
          <a:xfrm>
            <a:off x="6035040" y="3279403"/>
            <a:ext cx="5731510" cy="530225"/>
          </a:xfrm>
          <a:prstGeom prst="rect">
            <a:avLst/>
          </a:prstGeom>
        </p:spPr>
      </p:pic>
      <p:pic>
        <p:nvPicPr>
          <p:cNvPr id="19" name="Picture 18">
            <a:extLst>
              <a:ext uri="{FF2B5EF4-FFF2-40B4-BE49-F238E27FC236}">
                <a16:creationId xmlns:a16="http://schemas.microsoft.com/office/drawing/2014/main" id="{E6A89DA7-BD15-4ACB-933E-4EC9ECBFABBF}"/>
              </a:ext>
            </a:extLst>
          </p:cNvPr>
          <p:cNvPicPr>
            <a:picLocks noChangeAspect="1"/>
          </p:cNvPicPr>
          <p:nvPr/>
        </p:nvPicPr>
        <p:blipFill>
          <a:blip r:embed="rId8"/>
          <a:stretch>
            <a:fillRect/>
          </a:stretch>
        </p:blipFill>
        <p:spPr>
          <a:xfrm>
            <a:off x="6031231" y="3970810"/>
            <a:ext cx="5731510" cy="189865"/>
          </a:xfrm>
          <a:prstGeom prst="rect">
            <a:avLst/>
          </a:prstGeom>
        </p:spPr>
      </p:pic>
      <p:pic>
        <p:nvPicPr>
          <p:cNvPr id="20" name="Picture 19">
            <a:extLst>
              <a:ext uri="{FF2B5EF4-FFF2-40B4-BE49-F238E27FC236}">
                <a16:creationId xmlns:a16="http://schemas.microsoft.com/office/drawing/2014/main" id="{8BA4B1FC-292C-4612-8572-41725D5108F0}"/>
              </a:ext>
            </a:extLst>
          </p:cNvPr>
          <p:cNvPicPr>
            <a:picLocks noChangeAspect="1"/>
          </p:cNvPicPr>
          <p:nvPr/>
        </p:nvPicPr>
        <p:blipFill>
          <a:blip r:embed="rId9"/>
          <a:stretch>
            <a:fillRect/>
          </a:stretch>
        </p:blipFill>
        <p:spPr>
          <a:xfrm>
            <a:off x="5988050" y="4568753"/>
            <a:ext cx="5731510" cy="771524"/>
          </a:xfrm>
          <a:prstGeom prst="rect">
            <a:avLst/>
          </a:prstGeom>
        </p:spPr>
      </p:pic>
    </p:spTree>
    <p:extLst>
      <p:ext uri="{BB962C8B-B14F-4D97-AF65-F5344CB8AC3E}">
        <p14:creationId xmlns:p14="http://schemas.microsoft.com/office/powerpoint/2010/main" val="1203110961"/>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3D030C-C33B-45B9-B909-D25305B2D9C9}"/>
              </a:ext>
            </a:extLst>
          </p:cNvPr>
          <p:cNvSpPr txBox="1"/>
          <p:nvPr/>
        </p:nvSpPr>
        <p:spPr>
          <a:xfrm>
            <a:off x="309880" y="44921"/>
            <a:ext cx="6106160" cy="400110"/>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Model/s Development and Evaluation </a:t>
            </a:r>
            <a:endParaRPr lang="en-IN" sz="2000" dirty="0"/>
          </a:p>
        </p:txBody>
      </p:sp>
      <p:sp>
        <p:nvSpPr>
          <p:cNvPr id="9" name="TextBox 8">
            <a:extLst>
              <a:ext uri="{FF2B5EF4-FFF2-40B4-BE49-F238E27FC236}">
                <a16:creationId xmlns:a16="http://schemas.microsoft.com/office/drawing/2014/main" id="{B57B1165-9C64-4B7F-9041-A2E93BBFDD18}"/>
              </a:ext>
            </a:extLst>
          </p:cNvPr>
          <p:cNvSpPr txBox="1"/>
          <p:nvPr/>
        </p:nvSpPr>
        <p:spPr>
          <a:xfrm>
            <a:off x="309880" y="400641"/>
            <a:ext cx="6106160" cy="338554"/>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dirty="0"/>
              <a:t>Identification of possible problem-solving approaches (methods)</a:t>
            </a:r>
          </a:p>
        </p:txBody>
      </p:sp>
      <p:pic>
        <p:nvPicPr>
          <p:cNvPr id="14" name="Picture 13">
            <a:extLst>
              <a:ext uri="{FF2B5EF4-FFF2-40B4-BE49-F238E27FC236}">
                <a16:creationId xmlns:a16="http://schemas.microsoft.com/office/drawing/2014/main" id="{CF018DDA-5F22-42AC-8245-ACCD4703DBC2}"/>
              </a:ext>
            </a:extLst>
          </p:cNvPr>
          <p:cNvPicPr>
            <a:picLocks noChangeAspect="1"/>
          </p:cNvPicPr>
          <p:nvPr/>
        </p:nvPicPr>
        <p:blipFill>
          <a:blip r:embed="rId2"/>
          <a:stretch>
            <a:fillRect/>
          </a:stretch>
        </p:blipFill>
        <p:spPr>
          <a:xfrm>
            <a:off x="350520" y="927374"/>
            <a:ext cx="5745480" cy="2867025"/>
          </a:xfrm>
          <a:prstGeom prst="rect">
            <a:avLst/>
          </a:prstGeom>
        </p:spPr>
      </p:pic>
      <p:pic>
        <p:nvPicPr>
          <p:cNvPr id="16" name="Picture 15">
            <a:extLst>
              <a:ext uri="{FF2B5EF4-FFF2-40B4-BE49-F238E27FC236}">
                <a16:creationId xmlns:a16="http://schemas.microsoft.com/office/drawing/2014/main" id="{DBF06C67-7A52-4DBC-935A-DA2B7E38E720}"/>
              </a:ext>
            </a:extLst>
          </p:cNvPr>
          <p:cNvPicPr>
            <a:picLocks noChangeAspect="1"/>
          </p:cNvPicPr>
          <p:nvPr/>
        </p:nvPicPr>
        <p:blipFill>
          <a:blip r:embed="rId3"/>
          <a:stretch>
            <a:fillRect/>
          </a:stretch>
        </p:blipFill>
        <p:spPr>
          <a:xfrm>
            <a:off x="6096000" y="927374"/>
            <a:ext cx="5745480" cy="2867024"/>
          </a:xfrm>
          <a:prstGeom prst="rect">
            <a:avLst/>
          </a:prstGeom>
        </p:spPr>
      </p:pic>
      <p:sp>
        <p:nvSpPr>
          <p:cNvPr id="17" name="TextBox 16">
            <a:extLst>
              <a:ext uri="{FF2B5EF4-FFF2-40B4-BE49-F238E27FC236}">
                <a16:creationId xmlns:a16="http://schemas.microsoft.com/office/drawing/2014/main" id="{21556F80-5FC4-431D-B8FF-1ECC24331714}"/>
              </a:ext>
            </a:extLst>
          </p:cNvPr>
          <p:cNvSpPr txBox="1"/>
          <p:nvPr/>
        </p:nvSpPr>
        <p:spPr>
          <a:xfrm>
            <a:off x="350520" y="4088563"/>
            <a:ext cx="10905309" cy="584775"/>
          </a:xfrm>
          <a:prstGeom prst="rect">
            <a:avLst/>
          </a:prstGeom>
          <a:noFill/>
        </p:spPr>
        <p:txBody>
          <a:bodyPr wrap="square">
            <a:spAutoFit/>
          </a:bodyPr>
          <a:lstStyle/>
          <a:p>
            <a:r>
              <a:rPr lang="en-IN" sz="1600" dirty="0">
                <a:latin typeface="Calibri" panose="020F0502020204030204" pitchFamily="34" charset="0"/>
                <a:ea typeface="Calibri" panose="020F0502020204030204" pitchFamily="34" charset="0"/>
                <a:cs typeface="Times New Roman" panose="02020603050405020304" pitchFamily="18" charset="0"/>
              </a:rPr>
              <a:t>S</a:t>
            </a:r>
            <a:r>
              <a:rPr lang="en-IN" sz="1600" dirty="0">
                <a:effectLst/>
                <a:latin typeface="Calibri" panose="020F0502020204030204" pitchFamily="34" charset="0"/>
                <a:ea typeface="Calibri" panose="020F0502020204030204" pitchFamily="34" charset="0"/>
                <a:cs typeface="Times New Roman" panose="02020603050405020304" pitchFamily="18" charset="0"/>
              </a:rPr>
              <a:t>ince these are all categorical columns and of discrete values. </a:t>
            </a:r>
          </a:p>
          <a:p>
            <a:r>
              <a:rPr lang="en-IN" sz="1600" dirty="0">
                <a:effectLst/>
                <a:latin typeface="Calibri" panose="020F0502020204030204" pitchFamily="34" charset="0"/>
                <a:ea typeface="Calibri" panose="020F0502020204030204" pitchFamily="34" charset="0"/>
                <a:cs typeface="Times New Roman" panose="02020603050405020304" pitchFamily="18" charset="0"/>
              </a:rPr>
              <a:t>Hence no need to care much about outliers and skewness. Because it applies to numerical data.</a:t>
            </a:r>
          </a:p>
        </p:txBody>
      </p:sp>
    </p:spTree>
    <p:extLst>
      <p:ext uri="{BB962C8B-B14F-4D97-AF65-F5344CB8AC3E}">
        <p14:creationId xmlns:p14="http://schemas.microsoft.com/office/powerpoint/2010/main" val="3203714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1B7E4-BF51-4F87-ABF5-662095E298D5}"/>
              </a:ext>
            </a:extLst>
          </p:cNvPr>
          <p:cNvSpPr txBox="1"/>
          <p:nvPr/>
        </p:nvSpPr>
        <p:spPr>
          <a:xfrm>
            <a:off x="309880" y="44921"/>
            <a:ext cx="6106160" cy="400110"/>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Model/s Development and Evaluation </a:t>
            </a:r>
            <a:endParaRPr lang="en-IN" sz="2000" dirty="0"/>
          </a:p>
        </p:txBody>
      </p:sp>
      <p:pic>
        <p:nvPicPr>
          <p:cNvPr id="9" name="Picture 8">
            <a:extLst>
              <a:ext uri="{FF2B5EF4-FFF2-40B4-BE49-F238E27FC236}">
                <a16:creationId xmlns:a16="http://schemas.microsoft.com/office/drawing/2014/main" id="{8AC33A05-1981-4DE9-BD50-8DDB701665D8}"/>
              </a:ext>
            </a:extLst>
          </p:cNvPr>
          <p:cNvPicPr>
            <a:picLocks noChangeAspect="1"/>
          </p:cNvPicPr>
          <p:nvPr/>
        </p:nvPicPr>
        <p:blipFill>
          <a:blip r:embed="rId2"/>
          <a:stretch>
            <a:fillRect/>
          </a:stretch>
        </p:blipFill>
        <p:spPr>
          <a:xfrm>
            <a:off x="91598" y="445031"/>
            <a:ext cx="5049364" cy="2983969"/>
          </a:xfrm>
          <a:prstGeom prst="rect">
            <a:avLst/>
          </a:prstGeom>
          <a:ln>
            <a:solidFill>
              <a:schemeClr val="accent1"/>
            </a:solidFill>
          </a:ln>
        </p:spPr>
      </p:pic>
      <p:pic>
        <p:nvPicPr>
          <p:cNvPr id="10" name="Picture 9">
            <a:extLst>
              <a:ext uri="{FF2B5EF4-FFF2-40B4-BE49-F238E27FC236}">
                <a16:creationId xmlns:a16="http://schemas.microsoft.com/office/drawing/2014/main" id="{304D2399-861F-4A5D-9A81-6C7B7868431E}"/>
              </a:ext>
            </a:extLst>
          </p:cNvPr>
          <p:cNvPicPr>
            <a:picLocks noChangeAspect="1"/>
          </p:cNvPicPr>
          <p:nvPr/>
        </p:nvPicPr>
        <p:blipFill>
          <a:blip r:embed="rId3"/>
          <a:stretch>
            <a:fillRect/>
          </a:stretch>
        </p:blipFill>
        <p:spPr>
          <a:xfrm>
            <a:off x="5162734" y="445031"/>
            <a:ext cx="4566920" cy="2983969"/>
          </a:xfrm>
          <a:prstGeom prst="rect">
            <a:avLst/>
          </a:prstGeom>
          <a:ln>
            <a:solidFill>
              <a:schemeClr val="accent1"/>
            </a:solidFill>
          </a:ln>
        </p:spPr>
      </p:pic>
      <p:pic>
        <p:nvPicPr>
          <p:cNvPr id="11" name="Picture 10">
            <a:extLst>
              <a:ext uri="{FF2B5EF4-FFF2-40B4-BE49-F238E27FC236}">
                <a16:creationId xmlns:a16="http://schemas.microsoft.com/office/drawing/2014/main" id="{7CE54DD5-832D-4420-BBD7-5B1A97D36DC6}"/>
              </a:ext>
            </a:extLst>
          </p:cNvPr>
          <p:cNvPicPr>
            <a:picLocks noChangeAspect="1"/>
          </p:cNvPicPr>
          <p:nvPr/>
        </p:nvPicPr>
        <p:blipFill>
          <a:blip r:embed="rId4"/>
          <a:stretch>
            <a:fillRect/>
          </a:stretch>
        </p:blipFill>
        <p:spPr>
          <a:xfrm>
            <a:off x="91597" y="3453605"/>
            <a:ext cx="5049363" cy="3376735"/>
          </a:xfrm>
          <a:prstGeom prst="rect">
            <a:avLst/>
          </a:prstGeom>
          <a:ln>
            <a:solidFill>
              <a:schemeClr val="accent1"/>
            </a:solidFill>
          </a:ln>
        </p:spPr>
      </p:pic>
      <p:pic>
        <p:nvPicPr>
          <p:cNvPr id="12" name="Picture 11">
            <a:extLst>
              <a:ext uri="{FF2B5EF4-FFF2-40B4-BE49-F238E27FC236}">
                <a16:creationId xmlns:a16="http://schemas.microsoft.com/office/drawing/2014/main" id="{72733563-BDDE-4BA7-A547-9F2DEE4BDB4F}"/>
              </a:ext>
            </a:extLst>
          </p:cNvPr>
          <p:cNvPicPr>
            <a:picLocks noChangeAspect="1"/>
          </p:cNvPicPr>
          <p:nvPr/>
        </p:nvPicPr>
        <p:blipFill>
          <a:blip r:embed="rId5"/>
          <a:stretch>
            <a:fillRect/>
          </a:stretch>
        </p:blipFill>
        <p:spPr>
          <a:xfrm>
            <a:off x="5162734" y="3450772"/>
            <a:ext cx="4566920" cy="3384079"/>
          </a:xfrm>
          <a:prstGeom prst="rect">
            <a:avLst/>
          </a:prstGeom>
          <a:ln>
            <a:solidFill>
              <a:schemeClr val="accent1"/>
            </a:solidFill>
          </a:ln>
        </p:spPr>
      </p:pic>
      <p:pic>
        <p:nvPicPr>
          <p:cNvPr id="13" name="Picture 12">
            <a:extLst>
              <a:ext uri="{FF2B5EF4-FFF2-40B4-BE49-F238E27FC236}">
                <a16:creationId xmlns:a16="http://schemas.microsoft.com/office/drawing/2014/main" id="{AD6A1D76-B8CF-4E76-B7D0-05D3551F67C4}"/>
              </a:ext>
            </a:extLst>
          </p:cNvPr>
          <p:cNvPicPr>
            <a:picLocks noChangeAspect="1"/>
          </p:cNvPicPr>
          <p:nvPr/>
        </p:nvPicPr>
        <p:blipFill rotWithShape="1">
          <a:blip r:embed="rId6"/>
          <a:srcRect r="7467"/>
          <a:stretch/>
        </p:blipFill>
        <p:spPr>
          <a:xfrm>
            <a:off x="9089571" y="5720052"/>
            <a:ext cx="3102429" cy="1121174"/>
          </a:xfrm>
          <a:prstGeom prst="rect">
            <a:avLst/>
          </a:prstGeom>
          <a:ln>
            <a:solidFill>
              <a:schemeClr val="accent1"/>
            </a:solidFill>
          </a:ln>
        </p:spPr>
      </p:pic>
    </p:spTree>
    <p:extLst>
      <p:ext uri="{BB962C8B-B14F-4D97-AF65-F5344CB8AC3E}">
        <p14:creationId xmlns:p14="http://schemas.microsoft.com/office/powerpoint/2010/main" val="397825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Conceptual Background of the Domain Problem</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251925" y="1533656"/>
            <a:ext cx="10954139" cy="4524315"/>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Machine learning is a branch of artificial intelligence (AI) &amp; computer science focusing on the use of data &amp; algorithms to imitate the way that humans learn from experience, make predictions and gradually improving its accuracy. It is an important component of the growing field of data science. </a:t>
            </a:r>
          </a:p>
          <a:p>
            <a:r>
              <a:rPr lang="en-US" dirty="0">
                <a:latin typeface="Calibri" panose="020F0502020204030204" pitchFamily="34" charset="0"/>
                <a:cs typeface="Calibri" panose="020F0502020204030204" pitchFamily="34" charset="0"/>
              </a:rPr>
              <a:t>Through the use of statistical methods, algorithms are trained to make classifications or predictions, uncovering key insights within data mining projects. These insights subsequently drive decision making within applications and businesses, ideally impacting key growth metrics. </a:t>
            </a:r>
          </a:p>
          <a:p>
            <a:r>
              <a:rPr lang="en-US" dirty="0">
                <a:latin typeface="Calibri" panose="020F0502020204030204" pitchFamily="34" charset="0"/>
                <a:cs typeface="Calibri" panose="020F0502020204030204" pitchFamily="34" charset="0"/>
              </a:rPr>
              <a:t>As big data continues to expand and grow, the market demand for data science will increase, requires to assist in the identification of the most relevant business questions and subsequently the data to answer them. Following are the ways Data science can add value to Business :</a:t>
            </a:r>
          </a:p>
          <a:p>
            <a:r>
              <a:rPr lang="en-US" dirty="0">
                <a:latin typeface="Calibri" panose="020F0502020204030204" pitchFamily="34" charset="0"/>
                <a:cs typeface="Calibri" panose="020F0502020204030204" pitchFamily="34" charset="0"/>
              </a:rPr>
              <a:t>•	Empowering management and officers to make better decision</a:t>
            </a:r>
          </a:p>
          <a:p>
            <a:r>
              <a:rPr lang="en-US" dirty="0">
                <a:latin typeface="Calibri" panose="020F0502020204030204" pitchFamily="34" charset="0"/>
                <a:cs typeface="Calibri" panose="020F0502020204030204" pitchFamily="34" charset="0"/>
              </a:rPr>
              <a:t>•	Directing actions based on trends—which in turn help to define goals</a:t>
            </a:r>
          </a:p>
          <a:p>
            <a:r>
              <a:rPr lang="en-US" dirty="0">
                <a:latin typeface="Calibri" panose="020F0502020204030204" pitchFamily="34" charset="0"/>
                <a:cs typeface="Calibri" panose="020F0502020204030204" pitchFamily="34" charset="0"/>
              </a:rPr>
              <a:t>•	Challenging the staff to adopt best practices and focus on issues that     matter</a:t>
            </a:r>
          </a:p>
          <a:p>
            <a:r>
              <a:rPr lang="en-US" dirty="0">
                <a:latin typeface="Calibri" panose="020F0502020204030204" pitchFamily="34" charset="0"/>
                <a:cs typeface="Calibri" panose="020F0502020204030204" pitchFamily="34" charset="0"/>
              </a:rPr>
              <a:t>•	Identifying opportunities</a:t>
            </a:r>
          </a:p>
          <a:p>
            <a:r>
              <a:rPr lang="en-US" dirty="0">
                <a:latin typeface="Calibri" panose="020F0502020204030204" pitchFamily="34" charset="0"/>
                <a:cs typeface="Calibri" panose="020F0502020204030204" pitchFamily="34" charset="0"/>
              </a:rPr>
              <a:t>•	Decision making with quantifiable, data-driven evidence</a:t>
            </a:r>
          </a:p>
          <a:p>
            <a:r>
              <a:rPr lang="en-US" dirty="0">
                <a:latin typeface="Calibri" panose="020F0502020204030204" pitchFamily="34" charset="0"/>
                <a:cs typeface="Calibri" panose="020F0502020204030204" pitchFamily="34" charset="0"/>
              </a:rPr>
              <a:t>•	Testing these decisions</a:t>
            </a:r>
          </a:p>
          <a:p>
            <a:r>
              <a:rPr lang="en-US" dirty="0">
                <a:latin typeface="Calibri" panose="020F0502020204030204" pitchFamily="34" charset="0"/>
                <a:cs typeface="Calibri" panose="020F0502020204030204" pitchFamily="34" charset="0"/>
              </a:rPr>
              <a:t>•	Identification and refining of target audiences</a:t>
            </a:r>
          </a:p>
        </p:txBody>
      </p:sp>
      <p:sp>
        <p:nvSpPr>
          <p:cNvPr id="6" name="TextBox 5">
            <a:extLst>
              <a:ext uri="{FF2B5EF4-FFF2-40B4-BE49-F238E27FC236}">
                <a16:creationId xmlns:a16="http://schemas.microsoft.com/office/drawing/2014/main" id="{C5F6B27A-05F4-4934-BBBB-C2CF8CF14278}"/>
              </a:ext>
            </a:extLst>
          </p:cNvPr>
          <p:cNvSpPr txBox="1"/>
          <p:nvPr/>
        </p:nvSpPr>
        <p:spPr>
          <a:xfrm>
            <a:off x="154622" y="1030032"/>
            <a:ext cx="7953679"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MACHINE LEARNING AND DATA SCIENCE FOR BUSINESS:</a:t>
            </a:r>
            <a:endParaRPr lang="en-IN" sz="2400" dirty="0"/>
          </a:p>
        </p:txBody>
      </p:sp>
    </p:spTree>
    <p:extLst>
      <p:ext uri="{BB962C8B-B14F-4D97-AF65-F5344CB8AC3E}">
        <p14:creationId xmlns:p14="http://schemas.microsoft.com/office/powerpoint/2010/main" val="105125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28A1F6-DDE5-4104-99AC-9BE5B2E98646}"/>
              </a:ext>
            </a:extLst>
          </p:cNvPr>
          <p:cNvSpPr txBox="1"/>
          <p:nvPr/>
        </p:nvSpPr>
        <p:spPr>
          <a:xfrm>
            <a:off x="450540" y="358956"/>
            <a:ext cx="10424605" cy="5845126"/>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sz="2000" dirty="0"/>
              <a:t>Testing of Identified Approaches (Algorithms)</a:t>
            </a:r>
          </a:p>
          <a:p>
            <a:endParaRPr lang="en-IN" sz="2000" dirty="0"/>
          </a:p>
          <a:p>
            <a:pPr>
              <a:lnSpc>
                <a:spcPct val="150000"/>
              </a:lnSpc>
            </a:pPr>
            <a:r>
              <a:rPr lang="en-IN" sz="1400" b="0" dirty="0"/>
              <a:t>These are all the Algorithms used for Model Building and </a:t>
            </a:r>
            <a:r>
              <a:rPr lang="en-IN" sz="1400" b="0" dirty="0" err="1"/>
              <a:t>Prediction.We</a:t>
            </a:r>
            <a:r>
              <a:rPr lang="en-IN" sz="1400" b="0" dirty="0"/>
              <a:t> did Hyper Parameter Tuning with these algorithms using the </a:t>
            </a:r>
            <a:r>
              <a:rPr lang="en-IN" sz="1400" b="0" dirty="0" err="1"/>
              <a:t>GridSearchCV</a:t>
            </a:r>
            <a:r>
              <a:rPr lang="en-IN" sz="1400" b="0" dirty="0"/>
              <a:t>.</a:t>
            </a:r>
          </a:p>
          <a:p>
            <a:pPr marL="285750" indent="-285750">
              <a:lnSpc>
                <a:spcPct val="150000"/>
              </a:lnSpc>
              <a:buFont typeface="Arial" panose="020B0604020202020204" pitchFamily="34" charset="0"/>
              <a:buChar char="•"/>
            </a:pPr>
            <a:r>
              <a:rPr lang="en-IN" sz="1400" b="0" dirty="0" err="1"/>
              <a:t>RandomForestClassifier</a:t>
            </a:r>
            <a:endParaRPr lang="en-IN" sz="1400" b="0" dirty="0"/>
          </a:p>
          <a:p>
            <a:pPr marL="285750" indent="-285750">
              <a:lnSpc>
                <a:spcPct val="150000"/>
              </a:lnSpc>
              <a:buFont typeface="Arial" panose="020B0604020202020204" pitchFamily="34" charset="0"/>
              <a:buChar char="•"/>
            </a:pPr>
            <a:r>
              <a:rPr lang="en-IN" sz="1400" b="0" dirty="0" err="1"/>
              <a:t>GaussianNB</a:t>
            </a:r>
            <a:r>
              <a:rPr lang="en-IN" sz="1400" b="0" dirty="0"/>
              <a:t> </a:t>
            </a:r>
          </a:p>
          <a:p>
            <a:pPr marL="285750" indent="-285750">
              <a:lnSpc>
                <a:spcPct val="150000"/>
              </a:lnSpc>
              <a:buFont typeface="Arial" panose="020B0604020202020204" pitchFamily="34" charset="0"/>
              <a:buChar char="•"/>
            </a:pPr>
            <a:r>
              <a:rPr lang="en-IN" sz="1400" b="0" dirty="0" err="1"/>
              <a:t>KNeighborsClassifier</a:t>
            </a:r>
            <a:endParaRPr lang="en-IN" sz="1400" b="0" dirty="0"/>
          </a:p>
          <a:p>
            <a:pPr marL="285750" indent="-285750">
              <a:lnSpc>
                <a:spcPct val="150000"/>
              </a:lnSpc>
              <a:buFont typeface="Arial" panose="020B0604020202020204" pitchFamily="34" charset="0"/>
              <a:buChar char="•"/>
            </a:pPr>
            <a:r>
              <a:rPr lang="en-IN" sz="1400" b="0" dirty="0"/>
              <a:t>AdaBoost Classifier</a:t>
            </a:r>
          </a:p>
          <a:p>
            <a:pPr marL="285750" indent="-285750">
              <a:lnSpc>
                <a:spcPct val="150000"/>
              </a:lnSpc>
              <a:buFont typeface="Arial" panose="020B0604020202020204" pitchFamily="34" charset="0"/>
              <a:buChar char="•"/>
            </a:pPr>
            <a:r>
              <a:rPr lang="en-IN" sz="1400" b="0" dirty="0"/>
              <a:t>SVC(Support Vector Classifier)</a:t>
            </a:r>
          </a:p>
          <a:p>
            <a:pPr marL="285750" indent="-285750">
              <a:lnSpc>
                <a:spcPct val="150000"/>
              </a:lnSpc>
              <a:buFont typeface="Arial" panose="020B0604020202020204" pitchFamily="34" charset="0"/>
              <a:buChar char="•"/>
            </a:pPr>
            <a:r>
              <a:rPr lang="en-IN" sz="1400" b="0" dirty="0" err="1"/>
              <a:t>LogisticRegression</a:t>
            </a:r>
            <a:endParaRPr lang="en-IN" sz="1400" b="0" dirty="0"/>
          </a:p>
          <a:p>
            <a:pPr marL="285750" indent="-285750">
              <a:lnSpc>
                <a:spcPct val="150000"/>
              </a:lnSpc>
              <a:buFont typeface="Arial" panose="020B0604020202020204" pitchFamily="34" charset="0"/>
              <a:buChar char="•"/>
            </a:pPr>
            <a:r>
              <a:rPr lang="en-IN" sz="1400" b="0" dirty="0"/>
              <a:t>Soft Voting Classifier</a:t>
            </a:r>
          </a:p>
          <a:p>
            <a:pPr marL="285750" indent="-285750">
              <a:lnSpc>
                <a:spcPct val="150000"/>
              </a:lnSpc>
              <a:buFont typeface="Arial" panose="020B0604020202020204" pitchFamily="34" charset="0"/>
              <a:buChar char="•"/>
            </a:pPr>
            <a:r>
              <a:rPr lang="en-IN" sz="1400" b="0" dirty="0"/>
              <a:t>Hard Voting classifier</a:t>
            </a:r>
          </a:p>
          <a:p>
            <a:pPr marL="285750" indent="-285750">
              <a:lnSpc>
                <a:spcPct val="150000"/>
              </a:lnSpc>
              <a:buFont typeface="Arial" panose="020B0604020202020204" pitchFamily="34" charset="0"/>
              <a:buChar char="•"/>
            </a:pPr>
            <a:r>
              <a:rPr lang="en-IN" sz="1400" b="0" dirty="0" err="1"/>
              <a:t>DecisionTreeClassifier</a:t>
            </a:r>
            <a:endParaRPr lang="en-IN" sz="1400" b="0" dirty="0"/>
          </a:p>
          <a:p>
            <a:pPr marL="285750" indent="-285750">
              <a:lnSpc>
                <a:spcPct val="150000"/>
              </a:lnSpc>
              <a:buFont typeface="Arial" panose="020B0604020202020204" pitchFamily="34" charset="0"/>
              <a:buChar char="•"/>
            </a:pPr>
            <a:r>
              <a:rPr lang="en-IN" sz="1400" b="0" dirty="0"/>
              <a:t>Gradient Boosting Classifier</a:t>
            </a:r>
          </a:p>
          <a:p>
            <a:pPr marL="285750" indent="-285750">
              <a:lnSpc>
                <a:spcPct val="150000"/>
              </a:lnSpc>
              <a:buFont typeface="Arial" panose="020B0604020202020204" pitchFamily="34" charset="0"/>
              <a:buChar char="•"/>
            </a:pPr>
            <a:r>
              <a:rPr lang="en-IN" sz="1400" b="0" dirty="0" err="1"/>
              <a:t>LightGradientBoostingClassifier</a:t>
            </a:r>
            <a:endParaRPr lang="en-IN" sz="1400" b="0" dirty="0"/>
          </a:p>
          <a:p>
            <a:pPr marL="285750" indent="-285750">
              <a:lnSpc>
                <a:spcPct val="150000"/>
              </a:lnSpc>
              <a:buFont typeface="Arial" panose="020B0604020202020204" pitchFamily="34" charset="0"/>
              <a:buChar char="•"/>
            </a:pPr>
            <a:r>
              <a:rPr lang="en-IN" sz="1400" b="0" dirty="0" err="1"/>
              <a:t>CatBoostClassifier</a:t>
            </a:r>
            <a:endParaRPr lang="en-IN" sz="1400" b="0" dirty="0"/>
          </a:p>
          <a:p>
            <a:pPr marL="285750" indent="-285750">
              <a:lnSpc>
                <a:spcPct val="150000"/>
              </a:lnSpc>
              <a:buFont typeface="Arial" panose="020B0604020202020204" pitchFamily="34" charset="0"/>
              <a:buChar char="•"/>
            </a:pPr>
            <a:r>
              <a:rPr lang="en-IN" sz="1400" b="0" dirty="0" err="1"/>
              <a:t>ExtraTreesClassifier</a:t>
            </a:r>
            <a:endParaRPr lang="en-IN" sz="1400" b="0" dirty="0"/>
          </a:p>
          <a:p>
            <a:pPr marL="285750" indent="-285750">
              <a:lnSpc>
                <a:spcPct val="150000"/>
              </a:lnSpc>
              <a:buFont typeface="Arial" panose="020B0604020202020204" pitchFamily="34" charset="0"/>
              <a:buChar char="•"/>
            </a:pPr>
            <a:r>
              <a:rPr lang="en-IN" sz="1400" b="0" dirty="0" err="1"/>
              <a:t>XGBoost</a:t>
            </a:r>
            <a:r>
              <a:rPr lang="en-IN" sz="1400" b="0" dirty="0"/>
              <a:t> Classifier</a:t>
            </a:r>
          </a:p>
        </p:txBody>
      </p:sp>
      <p:sp>
        <p:nvSpPr>
          <p:cNvPr id="4" name="TextBox 3">
            <a:extLst>
              <a:ext uri="{FF2B5EF4-FFF2-40B4-BE49-F238E27FC236}">
                <a16:creationId xmlns:a16="http://schemas.microsoft.com/office/drawing/2014/main" id="{0B7EE137-C081-4F5B-AE49-0D7D2E02396C}"/>
              </a:ext>
            </a:extLst>
          </p:cNvPr>
          <p:cNvSpPr txBox="1"/>
          <p:nvPr/>
        </p:nvSpPr>
        <p:spPr>
          <a:xfrm>
            <a:off x="4114800" y="5235804"/>
            <a:ext cx="7160078" cy="968278"/>
          </a:xfrm>
          <a:prstGeom prst="rect">
            <a:avLst/>
          </a:prstGeom>
          <a:noFill/>
        </p:spPr>
        <p:txBody>
          <a:bodyPr wrap="square">
            <a:spAutoFit/>
          </a:bodyPr>
          <a:lstStyle/>
          <a:p>
            <a:pPr marL="457200">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These algorithms has been used for both Training and Testing purpose and got evaluated with classification metrics such as f1score,confusion matrix, precision, recall and AUC ROC curve etc.,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790505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E9C56B-3DF3-4773-BF59-0DED4305B8B5}"/>
              </a:ext>
            </a:extLst>
          </p:cNvPr>
          <p:cNvSpPr txBox="1"/>
          <p:nvPr/>
        </p:nvSpPr>
        <p:spPr>
          <a:xfrm>
            <a:off x="166457" y="112735"/>
            <a:ext cx="6103398"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Run and Evaluate selected models</a:t>
            </a:r>
            <a:endParaRPr lang="en-IN" sz="22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35D1F43-CE02-4416-AB93-6ADEA0517526}"/>
              </a:ext>
            </a:extLst>
          </p:cNvPr>
          <p:cNvSpPr txBox="1"/>
          <p:nvPr/>
        </p:nvSpPr>
        <p:spPr>
          <a:xfrm>
            <a:off x="286728" y="628233"/>
            <a:ext cx="5058158" cy="4116768"/>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pPr>
              <a:lnSpc>
                <a:spcPct val="150000"/>
              </a:lnSpc>
            </a:pPr>
            <a:r>
              <a:rPr lang="en-IN" sz="1600" dirty="0"/>
              <a:t>Logistic Regression:</a:t>
            </a:r>
          </a:p>
          <a:p>
            <a:pPr>
              <a:lnSpc>
                <a:spcPct val="150000"/>
              </a:lnSpc>
            </a:pPr>
            <a:r>
              <a:rPr lang="en-US" sz="1600" b="0" dirty="0"/>
              <a:t>Logistic regression is used to describe data and to explain the relationship between one dependent binary variable and one or more nominal, ordinal, interval or ratio-level independent variables. Logistic regression is a simple and more efficient method for binary and linear classification problems. It is a classification model, which is very easy to realize and achieves very good performance with linearly separable classes. It is an extensively employed algorithm for classification. Logistic Regression is used when the dependent variable(target) is categorical.</a:t>
            </a:r>
            <a:endParaRPr lang="en-IN" sz="1600" b="0" dirty="0"/>
          </a:p>
        </p:txBody>
      </p:sp>
      <p:pic>
        <p:nvPicPr>
          <p:cNvPr id="11" name="Picture 10">
            <a:extLst>
              <a:ext uri="{FF2B5EF4-FFF2-40B4-BE49-F238E27FC236}">
                <a16:creationId xmlns:a16="http://schemas.microsoft.com/office/drawing/2014/main" id="{C03F66F4-D33B-49E3-8CEE-A1EF3D290B71}"/>
              </a:ext>
            </a:extLst>
          </p:cNvPr>
          <p:cNvPicPr>
            <a:picLocks noChangeAspect="1"/>
          </p:cNvPicPr>
          <p:nvPr/>
        </p:nvPicPr>
        <p:blipFill>
          <a:blip r:embed="rId2"/>
          <a:stretch>
            <a:fillRect/>
          </a:stretch>
        </p:blipFill>
        <p:spPr>
          <a:xfrm>
            <a:off x="5509260" y="952432"/>
            <a:ext cx="5745480" cy="1734185"/>
          </a:xfrm>
          <a:prstGeom prst="rect">
            <a:avLst/>
          </a:prstGeom>
        </p:spPr>
      </p:pic>
    </p:spTree>
    <p:extLst>
      <p:ext uri="{BB962C8B-B14F-4D97-AF65-F5344CB8AC3E}">
        <p14:creationId xmlns:p14="http://schemas.microsoft.com/office/powerpoint/2010/main" val="3239128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6138D8-2715-44AF-B6C0-694E5D17EE44}"/>
              </a:ext>
            </a:extLst>
          </p:cNvPr>
          <p:cNvSpPr txBox="1"/>
          <p:nvPr/>
        </p:nvSpPr>
        <p:spPr>
          <a:xfrm>
            <a:off x="246355" y="173010"/>
            <a:ext cx="11028286"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Hyperparameter Tuning Done Using </a:t>
            </a:r>
            <a:r>
              <a:rPr lang="en-US" sz="2000" b="1" dirty="0" err="1">
                <a:latin typeface="Calibri" panose="020F0502020204030204" pitchFamily="34" charset="0"/>
                <a:cs typeface="Calibri" panose="020F0502020204030204" pitchFamily="34" charset="0"/>
              </a:rPr>
              <a:t>GridSearchCV</a:t>
            </a:r>
            <a:r>
              <a:rPr lang="en-US" sz="2000" b="1" dirty="0">
                <a:latin typeface="Calibri" panose="020F0502020204030204" pitchFamily="34" charset="0"/>
                <a:cs typeface="Calibri" panose="020F0502020204030204" pitchFamily="34" charset="0"/>
              </a:rPr>
              <a:t>:</a:t>
            </a:r>
          </a:p>
        </p:txBody>
      </p:sp>
      <p:pic>
        <p:nvPicPr>
          <p:cNvPr id="10" name="Picture 9">
            <a:extLst>
              <a:ext uri="{FF2B5EF4-FFF2-40B4-BE49-F238E27FC236}">
                <a16:creationId xmlns:a16="http://schemas.microsoft.com/office/drawing/2014/main" id="{C9410D7D-0871-4C31-A03D-F0B028F93E5D}"/>
              </a:ext>
            </a:extLst>
          </p:cNvPr>
          <p:cNvPicPr>
            <a:picLocks noChangeAspect="1"/>
          </p:cNvPicPr>
          <p:nvPr/>
        </p:nvPicPr>
        <p:blipFill>
          <a:blip r:embed="rId2"/>
          <a:stretch>
            <a:fillRect/>
          </a:stretch>
        </p:blipFill>
        <p:spPr>
          <a:xfrm>
            <a:off x="350520" y="780459"/>
            <a:ext cx="5745480" cy="2945765"/>
          </a:xfrm>
          <a:prstGeom prst="rect">
            <a:avLst/>
          </a:prstGeom>
          <a:ln>
            <a:solidFill>
              <a:schemeClr val="accent1"/>
            </a:solidFill>
          </a:ln>
        </p:spPr>
      </p:pic>
      <p:pic>
        <p:nvPicPr>
          <p:cNvPr id="11" name="Picture 10">
            <a:extLst>
              <a:ext uri="{FF2B5EF4-FFF2-40B4-BE49-F238E27FC236}">
                <a16:creationId xmlns:a16="http://schemas.microsoft.com/office/drawing/2014/main" id="{91778155-9F71-4580-B9AE-FAD02AC026D8}"/>
              </a:ext>
            </a:extLst>
          </p:cNvPr>
          <p:cNvPicPr>
            <a:picLocks noChangeAspect="1"/>
          </p:cNvPicPr>
          <p:nvPr/>
        </p:nvPicPr>
        <p:blipFill>
          <a:blip r:embed="rId3"/>
          <a:stretch>
            <a:fillRect/>
          </a:stretch>
        </p:blipFill>
        <p:spPr>
          <a:xfrm>
            <a:off x="6096000" y="780458"/>
            <a:ext cx="5178641" cy="2945766"/>
          </a:xfrm>
          <a:prstGeom prst="rect">
            <a:avLst/>
          </a:prstGeom>
          <a:ln>
            <a:solidFill>
              <a:schemeClr val="accent1"/>
            </a:solidFill>
          </a:ln>
        </p:spPr>
      </p:pic>
      <p:pic>
        <p:nvPicPr>
          <p:cNvPr id="12" name="Picture 11">
            <a:extLst>
              <a:ext uri="{FF2B5EF4-FFF2-40B4-BE49-F238E27FC236}">
                <a16:creationId xmlns:a16="http://schemas.microsoft.com/office/drawing/2014/main" id="{D66AE33A-92E5-4A8D-A185-06504A7F843F}"/>
              </a:ext>
            </a:extLst>
          </p:cNvPr>
          <p:cNvPicPr>
            <a:picLocks noChangeAspect="1"/>
          </p:cNvPicPr>
          <p:nvPr/>
        </p:nvPicPr>
        <p:blipFill>
          <a:blip r:embed="rId4"/>
          <a:stretch>
            <a:fillRect/>
          </a:stretch>
        </p:blipFill>
        <p:spPr>
          <a:xfrm>
            <a:off x="350519" y="3748115"/>
            <a:ext cx="5745480" cy="2936875"/>
          </a:xfrm>
          <a:prstGeom prst="rect">
            <a:avLst/>
          </a:prstGeom>
          <a:ln>
            <a:solidFill>
              <a:schemeClr val="accent1"/>
            </a:solidFill>
          </a:ln>
        </p:spPr>
      </p:pic>
      <p:pic>
        <p:nvPicPr>
          <p:cNvPr id="13" name="Picture 12">
            <a:extLst>
              <a:ext uri="{FF2B5EF4-FFF2-40B4-BE49-F238E27FC236}">
                <a16:creationId xmlns:a16="http://schemas.microsoft.com/office/drawing/2014/main" id="{DEB665D4-FB3B-48D1-96E4-AF21855EC14D}"/>
              </a:ext>
            </a:extLst>
          </p:cNvPr>
          <p:cNvPicPr>
            <a:picLocks noChangeAspect="1"/>
          </p:cNvPicPr>
          <p:nvPr/>
        </p:nvPicPr>
        <p:blipFill rotWithShape="1">
          <a:blip r:embed="rId5"/>
          <a:srcRect l="7389"/>
          <a:stretch/>
        </p:blipFill>
        <p:spPr>
          <a:xfrm>
            <a:off x="6095999" y="3759391"/>
            <a:ext cx="5178641" cy="1830070"/>
          </a:xfrm>
          <a:prstGeom prst="rect">
            <a:avLst/>
          </a:prstGeom>
          <a:ln>
            <a:solidFill>
              <a:schemeClr val="accent1"/>
            </a:solidFill>
          </a:ln>
        </p:spPr>
      </p:pic>
    </p:spTree>
    <p:extLst>
      <p:ext uri="{BB962C8B-B14F-4D97-AF65-F5344CB8AC3E}">
        <p14:creationId xmlns:p14="http://schemas.microsoft.com/office/powerpoint/2010/main" val="1247639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80A26C-6D16-45E3-B65F-15D0006A042C}"/>
              </a:ext>
            </a:extLst>
          </p:cNvPr>
          <p:cNvPicPr>
            <a:picLocks noChangeAspect="1"/>
          </p:cNvPicPr>
          <p:nvPr/>
        </p:nvPicPr>
        <p:blipFill>
          <a:blip r:embed="rId2"/>
          <a:stretch>
            <a:fillRect/>
          </a:stretch>
        </p:blipFill>
        <p:spPr>
          <a:xfrm>
            <a:off x="1447800" y="582494"/>
            <a:ext cx="9296400" cy="5849294"/>
          </a:xfrm>
          <a:prstGeom prst="rect">
            <a:avLst/>
          </a:prstGeom>
        </p:spPr>
      </p:pic>
    </p:spTree>
    <p:extLst>
      <p:ext uri="{BB962C8B-B14F-4D97-AF65-F5344CB8AC3E}">
        <p14:creationId xmlns:p14="http://schemas.microsoft.com/office/powerpoint/2010/main" val="3850120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839AC0-9256-4DD4-B4D4-61EAF7FA42CE}"/>
              </a:ext>
            </a:extLst>
          </p:cNvPr>
          <p:cNvSpPr txBox="1"/>
          <p:nvPr/>
        </p:nvSpPr>
        <p:spPr>
          <a:xfrm>
            <a:off x="272988" y="210390"/>
            <a:ext cx="4484070" cy="6014403"/>
          </a:xfrm>
          <a:prstGeom prst="rect">
            <a:avLst/>
          </a:prstGeom>
          <a:noFill/>
        </p:spPr>
        <p:txBody>
          <a:bodyPr wrap="square">
            <a:spAutoFit/>
          </a:bodyPr>
          <a:lstStyle/>
          <a:p>
            <a:pPr>
              <a:lnSpc>
                <a:spcPct val="150000"/>
              </a:lnSpc>
            </a:pPr>
            <a:r>
              <a:rPr lang="en-IN" sz="2000" b="1" dirty="0">
                <a:latin typeface="Calibri" panose="020F0502020204030204" pitchFamily="34" charset="0"/>
                <a:cs typeface="Calibri" panose="020F0502020204030204" pitchFamily="34" charset="0"/>
              </a:rPr>
              <a:t>RANDOM FOREST REGRESSION:</a:t>
            </a:r>
          </a:p>
          <a:p>
            <a:pPr>
              <a:lnSpc>
                <a:spcPct val="150000"/>
              </a:lnSpc>
            </a:pPr>
            <a:r>
              <a:rPr lang="en-US" sz="1400" dirty="0">
                <a:solidFill>
                  <a:srgbClr val="4D5156"/>
                </a:solidFill>
                <a:effectLst/>
                <a:latin typeface="Calibri" panose="020F0502020204030204" pitchFamily="34" charset="0"/>
                <a:ea typeface="Times New Roman" panose="02020603050405020304" pitchFamily="18" charset="0"/>
                <a:cs typeface="Calibri" panose="020F0502020204030204" pitchFamily="34" charset="0"/>
              </a:rPr>
              <a:t>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 It can perform both regression and classification tasks. A random forest produces good predictions that can be understood easily. It can handle large datasets efficiently. The random forest algorithm provides a higher level of accuracy in predicting outcomes over the decision tree algorithm.</a:t>
            </a:r>
          </a:p>
          <a:p>
            <a:pPr>
              <a:lnSpc>
                <a:spcPct val="150000"/>
              </a:lnSpc>
            </a:pPr>
            <a:r>
              <a:rPr lang="en-US" sz="1400" dirty="0">
                <a:solidFill>
                  <a:srgbClr val="4D5156"/>
                </a:solidFill>
                <a:effectLst/>
                <a:latin typeface="Calibri" panose="020F0502020204030204" pitchFamily="34" charset="0"/>
                <a:ea typeface="Times New Roman" panose="02020603050405020304" pitchFamily="18" charset="0"/>
                <a:cs typeface="Calibri" panose="020F0502020204030204" pitchFamily="34" charset="0"/>
              </a:rPr>
              <a:t>Random forest adds additional randomness to the model, while growing the trees. Instead of searching for the most important feature while splitting a node, it searches for the best feature among a random subset of features. This results in a wide diversity that generally results in a better model.</a:t>
            </a:r>
          </a:p>
        </p:txBody>
      </p:sp>
      <p:sp>
        <p:nvSpPr>
          <p:cNvPr id="11" name="TextBox 10">
            <a:extLst>
              <a:ext uri="{FF2B5EF4-FFF2-40B4-BE49-F238E27FC236}">
                <a16:creationId xmlns:a16="http://schemas.microsoft.com/office/drawing/2014/main" id="{2A0FFDF4-21B6-4B97-8810-57D03200691B}"/>
              </a:ext>
            </a:extLst>
          </p:cNvPr>
          <p:cNvSpPr txBox="1"/>
          <p:nvPr/>
        </p:nvSpPr>
        <p:spPr>
          <a:xfrm>
            <a:off x="4901020" y="283298"/>
            <a:ext cx="2849335"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Parameter Tuning:</a:t>
            </a:r>
          </a:p>
        </p:txBody>
      </p:sp>
      <p:pic>
        <p:nvPicPr>
          <p:cNvPr id="12" name="Picture 11">
            <a:extLst>
              <a:ext uri="{FF2B5EF4-FFF2-40B4-BE49-F238E27FC236}">
                <a16:creationId xmlns:a16="http://schemas.microsoft.com/office/drawing/2014/main" id="{79FDC1C5-429B-42AE-9666-12A5AD5FA64A}"/>
              </a:ext>
            </a:extLst>
          </p:cNvPr>
          <p:cNvPicPr>
            <a:picLocks noChangeAspect="1"/>
          </p:cNvPicPr>
          <p:nvPr/>
        </p:nvPicPr>
        <p:blipFill>
          <a:blip r:embed="rId2"/>
          <a:stretch>
            <a:fillRect/>
          </a:stretch>
        </p:blipFill>
        <p:spPr>
          <a:xfrm>
            <a:off x="4901020" y="652630"/>
            <a:ext cx="7290980" cy="2820035"/>
          </a:xfrm>
          <a:prstGeom prst="rect">
            <a:avLst/>
          </a:prstGeom>
          <a:ln>
            <a:solidFill>
              <a:schemeClr val="accent1"/>
            </a:solidFill>
          </a:ln>
        </p:spPr>
      </p:pic>
      <p:pic>
        <p:nvPicPr>
          <p:cNvPr id="13" name="Picture 12">
            <a:extLst>
              <a:ext uri="{FF2B5EF4-FFF2-40B4-BE49-F238E27FC236}">
                <a16:creationId xmlns:a16="http://schemas.microsoft.com/office/drawing/2014/main" id="{094E0E71-4A76-4070-9B76-60581748E2CF}"/>
              </a:ext>
            </a:extLst>
          </p:cNvPr>
          <p:cNvPicPr>
            <a:picLocks noChangeAspect="1"/>
          </p:cNvPicPr>
          <p:nvPr/>
        </p:nvPicPr>
        <p:blipFill>
          <a:blip r:embed="rId3"/>
          <a:stretch>
            <a:fillRect/>
          </a:stretch>
        </p:blipFill>
        <p:spPr>
          <a:xfrm>
            <a:off x="4901020" y="3483551"/>
            <a:ext cx="3807551" cy="3154930"/>
          </a:xfrm>
          <a:prstGeom prst="rect">
            <a:avLst/>
          </a:prstGeom>
          <a:ln>
            <a:solidFill>
              <a:schemeClr val="accent1"/>
            </a:solidFill>
          </a:ln>
        </p:spPr>
      </p:pic>
      <p:pic>
        <p:nvPicPr>
          <p:cNvPr id="14" name="Picture 13">
            <a:extLst>
              <a:ext uri="{FF2B5EF4-FFF2-40B4-BE49-F238E27FC236}">
                <a16:creationId xmlns:a16="http://schemas.microsoft.com/office/drawing/2014/main" id="{20C767B1-C9F2-465D-99C7-4F165A4F47FF}"/>
              </a:ext>
            </a:extLst>
          </p:cNvPr>
          <p:cNvPicPr>
            <a:picLocks noChangeAspect="1"/>
          </p:cNvPicPr>
          <p:nvPr/>
        </p:nvPicPr>
        <p:blipFill>
          <a:blip r:embed="rId4"/>
          <a:stretch>
            <a:fillRect/>
          </a:stretch>
        </p:blipFill>
        <p:spPr>
          <a:xfrm>
            <a:off x="8708571" y="3483672"/>
            <a:ext cx="3483429" cy="3154930"/>
          </a:xfrm>
          <a:prstGeom prst="rect">
            <a:avLst/>
          </a:prstGeom>
          <a:ln>
            <a:solidFill>
              <a:schemeClr val="accent1"/>
            </a:solidFill>
          </a:ln>
        </p:spPr>
      </p:pic>
    </p:spTree>
    <p:extLst>
      <p:ext uri="{BB962C8B-B14F-4D97-AF65-F5344CB8AC3E}">
        <p14:creationId xmlns:p14="http://schemas.microsoft.com/office/powerpoint/2010/main" val="2050193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C0271B-F505-465D-9C33-6CBC00D38C05}"/>
              </a:ext>
            </a:extLst>
          </p:cNvPr>
          <p:cNvPicPr>
            <a:picLocks noChangeAspect="1"/>
          </p:cNvPicPr>
          <p:nvPr/>
        </p:nvPicPr>
        <p:blipFill>
          <a:blip r:embed="rId2"/>
          <a:stretch>
            <a:fillRect/>
          </a:stretch>
        </p:blipFill>
        <p:spPr>
          <a:xfrm>
            <a:off x="1481544" y="491172"/>
            <a:ext cx="8184969" cy="6199336"/>
          </a:xfrm>
          <a:prstGeom prst="rect">
            <a:avLst/>
          </a:prstGeom>
        </p:spPr>
      </p:pic>
    </p:spTree>
    <p:extLst>
      <p:ext uri="{BB962C8B-B14F-4D97-AF65-F5344CB8AC3E}">
        <p14:creationId xmlns:p14="http://schemas.microsoft.com/office/powerpoint/2010/main" val="1739650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DC9EF5-33E1-4E80-8A4F-BF5A36377F17}"/>
              </a:ext>
            </a:extLst>
          </p:cNvPr>
          <p:cNvSpPr txBox="1"/>
          <p:nvPr/>
        </p:nvSpPr>
        <p:spPr>
          <a:xfrm>
            <a:off x="230819" y="206730"/>
            <a:ext cx="10981677" cy="1631216"/>
          </a:xfrm>
          <a:prstGeom prst="rect">
            <a:avLst/>
          </a:prstGeom>
          <a:noFill/>
        </p:spPr>
        <p:txBody>
          <a:bodyPr wrap="square">
            <a:spAutoFit/>
          </a:bodyPr>
          <a:lstStyle/>
          <a:p>
            <a:r>
              <a:rPr lang="en-US" sz="2000" b="1" cap="all" dirty="0">
                <a:latin typeface="Calibri" panose="020F0502020204030204" pitchFamily="34" charset="0"/>
                <a:cs typeface="Calibri" panose="020F0502020204030204" pitchFamily="34" charset="0"/>
              </a:rPr>
              <a:t>DECISION TREE CLASSIFIER:</a:t>
            </a:r>
            <a:endParaRPr lang="en-US" sz="1600" b="1" cap="all"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main advantage of the decision tree classifier is its ability to using different feature subsets and decision rules at different stages of classification. Decision tree often involves higher time to train the model. Decision tree training is relatively expensive as the complexity and time has taken are more. The Decision Tree algorithm is inadequate for applying regression and predicting continuous values. In this, the data is continuously split according to a certain parameter. The tree can be explained by two entities, namely decision nodes and leaves.</a:t>
            </a:r>
          </a:p>
        </p:txBody>
      </p:sp>
      <p:pic>
        <p:nvPicPr>
          <p:cNvPr id="6" name="Picture 5">
            <a:extLst>
              <a:ext uri="{FF2B5EF4-FFF2-40B4-BE49-F238E27FC236}">
                <a16:creationId xmlns:a16="http://schemas.microsoft.com/office/drawing/2014/main" id="{56F6FB87-1613-4C5F-AA82-1F55C794376F}"/>
              </a:ext>
            </a:extLst>
          </p:cNvPr>
          <p:cNvPicPr>
            <a:picLocks noChangeAspect="1"/>
          </p:cNvPicPr>
          <p:nvPr/>
        </p:nvPicPr>
        <p:blipFill>
          <a:blip r:embed="rId2"/>
          <a:stretch>
            <a:fillRect/>
          </a:stretch>
        </p:blipFill>
        <p:spPr>
          <a:xfrm>
            <a:off x="1" y="1837945"/>
            <a:ext cx="4569780" cy="2998961"/>
          </a:xfrm>
          <a:prstGeom prst="rect">
            <a:avLst/>
          </a:prstGeom>
          <a:ln>
            <a:solidFill>
              <a:schemeClr val="accent1"/>
            </a:solidFill>
          </a:ln>
        </p:spPr>
      </p:pic>
      <p:pic>
        <p:nvPicPr>
          <p:cNvPr id="11" name="Picture 10">
            <a:extLst>
              <a:ext uri="{FF2B5EF4-FFF2-40B4-BE49-F238E27FC236}">
                <a16:creationId xmlns:a16="http://schemas.microsoft.com/office/drawing/2014/main" id="{CF4F1A28-2C8F-453F-84D1-CDF10E2DA6F4}"/>
              </a:ext>
            </a:extLst>
          </p:cNvPr>
          <p:cNvPicPr>
            <a:picLocks noChangeAspect="1"/>
          </p:cNvPicPr>
          <p:nvPr/>
        </p:nvPicPr>
        <p:blipFill rotWithShape="1">
          <a:blip r:embed="rId3"/>
          <a:srcRect r="16782"/>
          <a:stretch/>
        </p:blipFill>
        <p:spPr>
          <a:xfrm>
            <a:off x="4569782" y="1837946"/>
            <a:ext cx="3659819" cy="2998962"/>
          </a:xfrm>
          <a:prstGeom prst="rect">
            <a:avLst/>
          </a:prstGeom>
          <a:ln>
            <a:solidFill>
              <a:schemeClr val="accent1"/>
            </a:solidFill>
          </a:ln>
        </p:spPr>
      </p:pic>
      <p:pic>
        <p:nvPicPr>
          <p:cNvPr id="12" name="Picture 11">
            <a:extLst>
              <a:ext uri="{FF2B5EF4-FFF2-40B4-BE49-F238E27FC236}">
                <a16:creationId xmlns:a16="http://schemas.microsoft.com/office/drawing/2014/main" id="{7BCD3C43-0BA2-41A8-B652-493D1161D992}"/>
              </a:ext>
            </a:extLst>
          </p:cNvPr>
          <p:cNvPicPr>
            <a:picLocks noChangeAspect="1"/>
          </p:cNvPicPr>
          <p:nvPr/>
        </p:nvPicPr>
        <p:blipFill>
          <a:blip r:embed="rId4"/>
          <a:stretch>
            <a:fillRect/>
          </a:stretch>
        </p:blipFill>
        <p:spPr>
          <a:xfrm>
            <a:off x="8229602" y="1837945"/>
            <a:ext cx="3951696" cy="2998960"/>
          </a:xfrm>
          <a:prstGeom prst="rect">
            <a:avLst/>
          </a:prstGeom>
          <a:ln>
            <a:solidFill>
              <a:schemeClr val="accent1"/>
            </a:solidFill>
          </a:ln>
        </p:spPr>
      </p:pic>
    </p:spTree>
    <p:extLst>
      <p:ext uri="{BB962C8B-B14F-4D97-AF65-F5344CB8AC3E}">
        <p14:creationId xmlns:p14="http://schemas.microsoft.com/office/powerpoint/2010/main" val="2014770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6839C5-7C98-469E-876F-12577CB40F4F}"/>
              </a:ext>
            </a:extLst>
          </p:cNvPr>
          <p:cNvPicPr>
            <a:picLocks noChangeAspect="1"/>
          </p:cNvPicPr>
          <p:nvPr/>
        </p:nvPicPr>
        <p:blipFill>
          <a:blip r:embed="rId2"/>
          <a:stretch>
            <a:fillRect/>
          </a:stretch>
        </p:blipFill>
        <p:spPr>
          <a:xfrm>
            <a:off x="131717" y="252548"/>
            <a:ext cx="8718368" cy="6105170"/>
          </a:xfrm>
          <a:prstGeom prst="rect">
            <a:avLst/>
          </a:prstGeom>
        </p:spPr>
      </p:pic>
      <p:sp>
        <p:nvSpPr>
          <p:cNvPr id="6" name="TextBox 5">
            <a:extLst>
              <a:ext uri="{FF2B5EF4-FFF2-40B4-BE49-F238E27FC236}">
                <a16:creationId xmlns:a16="http://schemas.microsoft.com/office/drawing/2014/main" id="{6B4E8B59-B00B-49CE-907A-2FB232095262}"/>
              </a:ext>
            </a:extLst>
          </p:cNvPr>
          <p:cNvSpPr txBox="1"/>
          <p:nvPr/>
        </p:nvSpPr>
        <p:spPr>
          <a:xfrm>
            <a:off x="7176407" y="2828835"/>
            <a:ext cx="3992336" cy="2031325"/>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These are some of the algorithms used and it described here  with the snapshot of their code and the results observed over different evaluation metrics are also mentioned.</a:t>
            </a:r>
          </a:p>
          <a:p>
            <a:r>
              <a:rPr lang="en-US" sz="1800" b="1" dirty="0">
                <a:latin typeface="Calibri" panose="020F0502020204030204" pitchFamily="34" charset="0"/>
                <a:cs typeface="Calibri" panose="020F0502020204030204" pitchFamily="34" charset="0"/>
              </a:rPr>
              <a:t>The evaluation metrics used here is classification metrics.</a:t>
            </a:r>
          </a:p>
        </p:txBody>
      </p:sp>
    </p:spTree>
    <p:extLst>
      <p:ext uri="{BB962C8B-B14F-4D97-AF65-F5344CB8AC3E}">
        <p14:creationId xmlns:p14="http://schemas.microsoft.com/office/powerpoint/2010/main" val="3110545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9193680-F9F1-4214-A6E4-C8F2DF69404A}"/>
              </a:ext>
            </a:extLst>
          </p:cNvPr>
          <p:cNvSpPr txBox="1"/>
          <p:nvPr/>
        </p:nvSpPr>
        <p:spPr>
          <a:xfrm>
            <a:off x="168676" y="167675"/>
            <a:ext cx="11176986" cy="4055213"/>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Key Metrics for success in solving problem under consideration</a:t>
            </a:r>
          </a:p>
          <a:p>
            <a:pPr>
              <a:lnSpc>
                <a:spcPct val="150000"/>
              </a:lnSpc>
            </a:pPr>
            <a:r>
              <a:rPr lang="en-US" sz="1600" dirty="0">
                <a:latin typeface="Calibri" panose="020F0502020204030204" pitchFamily="34" charset="0"/>
                <a:cs typeface="Calibri" panose="020F0502020204030204" pitchFamily="34" charset="0"/>
              </a:rPr>
              <a:t> An evaluation metric quantifies the performance of a predictive model. This typically involves training a model on a dataset, using the model to make predictions on a holdout dataset not used during training, then comparing the predictions to the expected values in the holdout dataset.</a:t>
            </a:r>
          </a:p>
          <a:p>
            <a:pPr>
              <a:lnSpc>
                <a:spcPct val="150000"/>
              </a:lnSpc>
            </a:pPr>
            <a:r>
              <a:rPr lang="en-US" sz="1600" dirty="0">
                <a:latin typeface="Calibri" panose="020F0502020204030204" pitchFamily="34" charset="0"/>
                <a:cs typeface="Calibri" panose="020F0502020204030204" pitchFamily="34" charset="0"/>
              </a:rPr>
              <a:t>We got Good accuracy with Random Forest Classifier when comparing with other model’s performance.</a:t>
            </a:r>
          </a:p>
          <a:p>
            <a:pPr>
              <a:lnSpc>
                <a:spcPct val="150000"/>
              </a:lnSpc>
            </a:pPr>
            <a:r>
              <a:rPr lang="en-US" sz="1600" dirty="0">
                <a:latin typeface="Calibri" panose="020F0502020204030204" pitchFamily="34" charset="0"/>
                <a:cs typeface="Calibri" panose="020F0502020204030204" pitchFamily="34" charset="0"/>
              </a:rPr>
              <a:t>1.	Random Forest reduces overfitting in decision trees and helps to improve the accuracy. So it gives good accuracy with our evaluation metric when used.</a:t>
            </a:r>
          </a:p>
          <a:p>
            <a:pPr>
              <a:lnSpc>
                <a:spcPct val="150000"/>
              </a:lnSpc>
            </a:pPr>
            <a:r>
              <a:rPr lang="en-US" sz="1600" dirty="0">
                <a:latin typeface="Calibri" panose="020F0502020204030204" pitchFamily="34" charset="0"/>
                <a:cs typeface="Calibri" panose="020F0502020204030204" pitchFamily="34" charset="0"/>
              </a:rPr>
              <a:t>2.	It is flexible to both classification and regression problems</a:t>
            </a:r>
          </a:p>
          <a:p>
            <a:pPr>
              <a:lnSpc>
                <a:spcPct val="150000"/>
              </a:lnSpc>
            </a:pPr>
            <a:r>
              <a:rPr lang="en-US" sz="1600" dirty="0">
                <a:latin typeface="Calibri" panose="020F0502020204030204" pitchFamily="34" charset="0"/>
                <a:cs typeface="Calibri" panose="020F0502020204030204" pitchFamily="34" charset="0"/>
              </a:rPr>
              <a:t>3.	It works well with both categorical and continuous values</a:t>
            </a:r>
          </a:p>
          <a:p>
            <a:pPr>
              <a:lnSpc>
                <a:spcPct val="150000"/>
              </a:lnSpc>
            </a:pPr>
            <a:r>
              <a:rPr lang="en-US" sz="1600" dirty="0">
                <a:latin typeface="Calibri" panose="020F0502020204030204" pitchFamily="34" charset="0"/>
                <a:cs typeface="Calibri" panose="020F0502020204030204" pitchFamily="34" charset="0"/>
              </a:rPr>
              <a:t>4.	It automates missing values present in the data</a:t>
            </a:r>
          </a:p>
          <a:p>
            <a:pPr>
              <a:lnSpc>
                <a:spcPct val="150000"/>
              </a:lnSpc>
            </a:pPr>
            <a:r>
              <a:rPr lang="en-US" sz="1600" dirty="0">
                <a:latin typeface="Calibri" panose="020F0502020204030204" pitchFamily="34" charset="0"/>
                <a:cs typeface="Calibri" panose="020F0502020204030204" pitchFamily="34" charset="0"/>
              </a:rPr>
              <a:t>5.	Normalizing of data is not required as it uses a rule-based approach.</a:t>
            </a:r>
          </a:p>
        </p:txBody>
      </p:sp>
    </p:spTree>
    <p:extLst>
      <p:ext uri="{BB962C8B-B14F-4D97-AF65-F5344CB8AC3E}">
        <p14:creationId xmlns:p14="http://schemas.microsoft.com/office/powerpoint/2010/main" val="1688573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E56ADD-EE3C-4A1F-8B28-DD1E7231975D}"/>
              </a:ext>
            </a:extLst>
          </p:cNvPr>
          <p:cNvSpPr txBox="1"/>
          <p:nvPr/>
        </p:nvSpPr>
        <p:spPr>
          <a:xfrm>
            <a:off x="210845" y="183757"/>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12" name="Picture 11">
            <a:extLst>
              <a:ext uri="{FF2B5EF4-FFF2-40B4-BE49-F238E27FC236}">
                <a16:creationId xmlns:a16="http://schemas.microsoft.com/office/drawing/2014/main" id="{54149B18-E8C3-4063-91D3-BE8287AB2F3B}"/>
              </a:ext>
            </a:extLst>
          </p:cNvPr>
          <p:cNvPicPr>
            <a:picLocks noChangeAspect="1"/>
          </p:cNvPicPr>
          <p:nvPr/>
        </p:nvPicPr>
        <p:blipFill rotWithShape="1">
          <a:blip r:embed="rId2"/>
          <a:srcRect l="9214"/>
          <a:stretch/>
        </p:blipFill>
        <p:spPr>
          <a:xfrm>
            <a:off x="350519" y="606623"/>
            <a:ext cx="5745479" cy="3049265"/>
          </a:xfrm>
          <a:prstGeom prst="rect">
            <a:avLst/>
          </a:prstGeom>
          <a:ln>
            <a:solidFill>
              <a:schemeClr val="accent1"/>
            </a:solidFill>
          </a:ln>
        </p:spPr>
      </p:pic>
      <p:pic>
        <p:nvPicPr>
          <p:cNvPr id="13" name="Picture 12">
            <a:extLst>
              <a:ext uri="{FF2B5EF4-FFF2-40B4-BE49-F238E27FC236}">
                <a16:creationId xmlns:a16="http://schemas.microsoft.com/office/drawing/2014/main" id="{D3B5FA5F-38AC-4C84-9886-71FAC480AB5B}"/>
              </a:ext>
            </a:extLst>
          </p:cNvPr>
          <p:cNvPicPr>
            <a:picLocks noChangeAspect="1"/>
          </p:cNvPicPr>
          <p:nvPr/>
        </p:nvPicPr>
        <p:blipFill>
          <a:blip r:embed="rId3"/>
          <a:stretch>
            <a:fillRect/>
          </a:stretch>
        </p:blipFill>
        <p:spPr>
          <a:xfrm>
            <a:off x="6112038" y="606735"/>
            <a:ext cx="6096004" cy="3065195"/>
          </a:xfrm>
          <a:prstGeom prst="rect">
            <a:avLst/>
          </a:prstGeom>
          <a:ln>
            <a:solidFill>
              <a:schemeClr val="accent1"/>
            </a:solidFill>
          </a:ln>
        </p:spPr>
      </p:pic>
      <p:pic>
        <p:nvPicPr>
          <p:cNvPr id="14" name="Picture 13">
            <a:extLst>
              <a:ext uri="{FF2B5EF4-FFF2-40B4-BE49-F238E27FC236}">
                <a16:creationId xmlns:a16="http://schemas.microsoft.com/office/drawing/2014/main" id="{0C8E49D2-779D-4B2F-ABE9-F276611BC214}"/>
              </a:ext>
            </a:extLst>
          </p:cNvPr>
          <p:cNvPicPr>
            <a:picLocks noChangeAspect="1"/>
          </p:cNvPicPr>
          <p:nvPr/>
        </p:nvPicPr>
        <p:blipFill rotWithShape="1">
          <a:blip r:embed="rId4"/>
          <a:srcRect l="6972"/>
          <a:stretch/>
        </p:blipFill>
        <p:spPr>
          <a:xfrm>
            <a:off x="350517" y="3685681"/>
            <a:ext cx="5745479" cy="2934970"/>
          </a:xfrm>
          <a:prstGeom prst="rect">
            <a:avLst/>
          </a:prstGeom>
          <a:ln>
            <a:solidFill>
              <a:schemeClr val="accent1"/>
            </a:solidFill>
          </a:ln>
        </p:spPr>
      </p:pic>
      <p:pic>
        <p:nvPicPr>
          <p:cNvPr id="15" name="Picture 14">
            <a:extLst>
              <a:ext uri="{FF2B5EF4-FFF2-40B4-BE49-F238E27FC236}">
                <a16:creationId xmlns:a16="http://schemas.microsoft.com/office/drawing/2014/main" id="{7A2A0CDB-BD0D-4E6E-AF65-7909F1F3CA85}"/>
              </a:ext>
            </a:extLst>
          </p:cNvPr>
          <p:cNvPicPr>
            <a:picLocks noChangeAspect="1"/>
          </p:cNvPicPr>
          <p:nvPr/>
        </p:nvPicPr>
        <p:blipFill>
          <a:blip r:embed="rId5"/>
          <a:stretch>
            <a:fillRect/>
          </a:stretch>
        </p:blipFill>
        <p:spPr>
          <a:xfrm>
            <a:off x="6112038" y="3685680"/>
            <a:ext cx="6079962" cy="2934971"/>
          </a:xfrm>
          <a:prstGeom prst="rect">
            <a:avLst/>
          </a:prstGeom>
          <a:ln>
            <a:solidFill>
              <a:schemeClr val="accent1"/>
            </a:solidFill>
          </a:ln>
        </p:spPr>
      </p:pic>
    </p:spTree>
    <p:extLst>
      <p:ext uri="{BB962C8B-B14F-4D97-AF65-F5344CB8AC3E}">
        <p14:creationId xmlns:p14="http://schemas.microsoft.com/office/powerpoint/2010/main" val="33675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8D225-FDC4-4471-876C-B8306AEE0AB9}"/>
              </a:ext>
            </a:extLst>
          </p:cNvPr>
          <p:cNvPicPr>
            <a:picLocks noChangeAspect="1"/>
          </p:cNvPicPr>
          <p:nvPr/>
        </p:nvPicPr>
        <p:blipFill>
          <a:blip r:embed="rId2"/>
          <a:stretch>
            <a:fillRect/>
          </a:stretch>
        </p:blipFill>
        <p:spPr>
          <a:xfrm>
            <a:off x="8388219" y="181236"/>
            <a:ext cx="2528595" cy="3532347"/>
          </a:xfrm>
          <a:prstGeom prst="rect">
            <a:avLst/>
          </a:prstGeom>
        </p:spPr>
      </p:pic>
      <p:sp>
        <p:nvSpPr>
          <p:cNvPr id="6" name="TextBox 5">
            <a:extLst>
              <a:ext uri="{FF2B5EF4-FFF2-40B4-BE49-F238E27FC236}">
                <a16:creationId xmlns:a16="http://schemas.microsoft.com/office/drawing/2014/main" id="{CB5A91A9-33BD-4C3B-90B9-7B227B8B3604}"/>
              </a:ext>
            </a:extLst>
          </p:cNvPr>
          <p:cNvSpPr txBox="1"/>
          <p:nvPr/>
        </p:nvSpPr>
        <p:spPr>
          <a:xfrm>
            <a:off x="270589" y="780724"/>
            <a:ext cx="7725746" cy="1754326"/>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data science pipeline is a collection of connected tasks that aims at delivering an insightful data science product or service to the business organization. </a:t>
            </a:r>
          </a:p>
          <a:p>
            <a:r>
              <a:rPr lang="en-US" dirty="0">
                <a:latin typeface="Calibri" panose="020F0502020204030204" pitchFamily="34" charset="0"/>
                <a:cs typeface="Calibri" panose="020F0502020204030204" pitchFamily="34" charset="0"/>
              </a:rPr>
              <a:t>The responsibilities include collecting, cleaning, exploring, modeling, interpreting the data, and other processes of the launching of the product. </a:t>
            </a:r>
          </a:p>
          <a:p>
            <a:r>
              <a:rPr lang="en-US" u="sng" dirty="0">
                <a:latin typeface="Calibri" panose="020F0502020204030204" pitchFamily="34" charset="0"/>
                <a:cs typeface="Calibri" panose="020F0502020204030204" pitchFamily="34" charset="0"/>
              </a:rPr>
              <a:t>“This final product can be used for to achieve Business Goals”</a:t>
            </a:r>
            <a:endParaRPr lang="en-IN" u="sng"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9F854E1-AE92-4AD0-A3AC-C4BBEA0ACA01}"/>
              </a:ext>
            </a:extLst>
          </p:cNvPr>
          <p:cNvSpPr txBox="1"/>
          <p:nvPr/>
        </p:nvSpPr>
        <p:spPr>
          <a:xfrm>
            <a:off x="154623" y="2722826"/>
            <a:ext cx="6120880" cy="407035"/>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cap="all" dirty="0"/>
              <a:t>Exploratory Data Analysis (EDA) &amp; IT’s TYPES:</a:t>
            </a:r>
          </a:p>
        </p:txBody>
      </p:sp>
      <p:sp>
        <p:nvSpPr>
          <p:cNvPr id="10" name="TextBox 9">
            <a:extLst>
              <a:ext uri="{FF2B5EF4-FFF2-40B4-BE49-F238E27FC236}">
                <a16:creationId xmlns:a16="http://schemas.microsoft.com/office/drawing/2014/main" id="{30719868-DE91-4E44-A417-FE2D1839DA7C}"/>
              </a:ext>
            </a:extLst>
          </p:cNvPr>
          <p:cNvSpPr txBox="1"/>
          <p:nvPr/>
        </p:nvSpPr>
        <p:spPr>
          <a:xfrm>
            <a:off x="154623" y="3147558"/>
            <a:ext cx="7841712" cy="3046988"/>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r>
              <a:rPr lang="en-IN" sz="1600" dirty="0"/>
              <a:t>The main purpose of EDA is to help look at data before making any assumptions. </a:t>
            </a:r>
          </a:p>
          <a:p>
            <a:r>
              <a:rPr lang="en-IN" sz="1600" dirty="0"/>
              <a:t>It can help identify obvious errors, as well as better understand patterns within the data, detect outliers or anomalous events, find interesting relations among the variables.</a:t>
            </a:r>
          </a:p>
          <a:p>
            <a:r>
              <a:rPr lang="en-IN" sz="1600" dirty="0"/>
              <a:t>Data scientists can use exploratory analysis to ensure the results they produce are valid and applicable to any desired business outcomes and goals. </a:t>
            </a:r>
          </a:p>
          <a:p>
            <a:r>
              <a:rPr lang="en-IN" sz="1600" dirty="0"/>
              <a:t>EDA also helps stakeholders by confirming they are asking the right questions</a:t>
            </a:r>
          </a:p>
          <a:p>
            <a:endParaRPr lang="en-IN" sz="1600" dirty="0"/>
          </a:p>
          <a:p>
            <a:r>
              <a:rPr lang="en-IN" sz="1600" dirty="0"/>
              <a:t>TYPES OF EXPLORATORY DATA ANALYSIS:</a:t>
            </a:r>
          </a:p>
          <a:p>
            <a:pPr marL="285750" indent="-285750">
              <a:buFont typeface="Arial" panose="020B0604020202020204" pitchFamily="34" charset="0"/>
              <a:buChar char="•"/>
            </a:pPr>
            <a:r>
              <a:rPr lang="en-IN" sz="1600" dirty="0"/>
              <a:t>Univariate Non-graphical</a:t>
            </a:r>
          </a:p>
          <a:p>
            <a:pPr marL="285750" indent="-285750">
              <a:buFont typeface="Arial" panose="020B0604020202020204" pitchFamily="34" charset="0"/>
              <a:buChar char="•"/>
            </a:pPr>
            <a:r>
              <a:rPr lang="en-IN" sz="1600" dirty="0"/>
              <a:t>Multivariate Non-graphical</a:t>
            </a:r>
          </a:p>
          <a:p>
            <a:pPr marL="285750" indent="-285750">
              <a:buFont typeface="Arial" panose="020B0604020202020204" pitchFamily="34" charset="0"/>
              <a:buChar char="•"/>
            </a:pPr>
            <a:r>
              <a:rPr lang="en-IN" sz="1600" dirty="0"/>
              <a:t>Univariate graphical</a:t>
            </a:r>
          </a:p>
          <a:p>
            <a:pPr marL="285750" indent="-285750">
              <a:buFont typeface="Arial" panose="020B0604020202020204" pitchFamily="34" charset="0"/>
              <a:buChar char="•"/>
            </a:pPr>
            <a:r>
              <a:rPr lang="en-IN" sz="1600" dirty="0"/>
              <a:t>Multivariate graphical</a:t>
            </a:r>
          </a:p>
        </p:txBody>
      </p:sp>
      <p:sp>
        <p:nvSpPr>
          <p:cNvPr id="12" name="TextBox 11">
            <a:extLst>
              <a:ext uri="{FF2B5EF4-FFF2-40B4-BE49-F238E27FC236}">
                <a16:creationId xmlns:a16="http://schemas.microsoft.com/office/drawing/2014/main" id="{937A07C7-E727-4301-9F64-13474873E218}"/>
              </a:ext>
            </a:extLst>
          </p:cNvPr>
          <p:cNvSpPr txBox="1"/>
          <p:nvPr/>
        </p:nvSpPr>
        <p:spPr>
          <a:xfrm>
            <a:off x="230159" y="411392"/>
            <a:ext cx="6102220"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DATASCIENCE PIPELINE:</a:t>
            </a:r>
            <a:endParaRPr lang="en-IN" sz="2200" dirty="0"/>
          </a:p>
        </p:txBody>
      </p:sp>
    </p:spTree>
    <p:extLst>
      <p:ext uri="{BB962C8B-B14F-4D97-AF65-F5344CB8AC3E}">
        <p14:creationId xmlns:p14="http://schemas.microsoft.com/office/powerpoint/2010/main" val="1617150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A1E08-94C8-4BFE-B880-3A4F1664AC6F}"/>
              </a:ext>
            </a:extLst>
          </p:cNvPr>
          <p:cNvSpPr txBox="1"/>
          <p:nvPr/>
        </p:nvSpPr>
        <p:spPr>
          <a:xfrm>
            <a:off x="210845" y="183757"/>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8" name="Picture 7">
            <a:extLst>
              <a:ext uri="{FF2B5EF4-FFF2-40B4-BE49-F238E27FC236}">
                <a16:creationId xmlns:a16="http://schemas.microsoft.com/office/drawing/2014/main" id="{BB0826EB-FFB9-4602-AF47-31E2C6B548E9}"/>
              </a:ext>
            </a:extLst>
          </p:cNvPr>
          <p:cNvPicPr>
            <a:picLocks noChangeAspect="1"/>
          </p:cNvPicPr>
          <p:nvPr/>
        </p:nvPicPr>
        <p:blipFill>
          <a:blip r:embed="rId2"/>
          <a:stretch>
            <a:fillRect/>
          </a:stretch>
        </p:blipFill>
        <p:spPr>
          <a:xfrm>
            <a:off x="832484" y="894079"/>
            <a:ext cx="7492365" cy="5468565"/>
          </a:xfrm>
          <a:prstGeom prst="rect">
            <a:avLst/>
          </a:prstGeom>
        </p:spPr>
      </p:pic>
    </p:spTree>
    <p:extLst>
      <p:ext uri="{BB962C8B-B14F-4D97-AF65-F5344CB8AC3E}">
        <p14:creationId xmlns:p14="http://schemas.microsoft.com/office/powerpoint/2010/main" val="2106369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86472-013C-4651-B9E6-70A201AD2022}"/>
              </a:ext>
            </a:extLst>
          </p:cNvPr>
          <p:cNvSpPr txBox="1"/>
          <p:nvPr/>
        </p:nvSpPr>
        <p:spPr>
          <a:xfrm>
            <a:off x="218440" y="165854"/>
            <a:ext cx="6106160" cy="400110"/>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 Interpretation of the Results</a:t>
            </a:r>
            <a:endParaRPr lang="en-IN" sz="2000" b="1" dirty="0"/>
          </a:p>
        </p:txBody>
      </p:sp>
      <p:pic>
        <p:nvPicPr>
          <p:cNvPr id="8" name="Picture 7">
            <a:extLst>
              <a:ext uri="{FF2B5EF4-FFF2-40B4-BE49-F238E27FC236}">
                <a16:creationId xmlns:a16="http://schemas.microsoft.com/office/drawing/2014/main" id="{7CB838FD-7181-46BB-B339-D3DCC441C65D}"/>
              </a:ext>
            </a:extLst>
          </p:cNvPr>
          <p:cNvPicPr>
            <a:picLocks noChangeAspect="1"/>
          </p:cNvPicPr>
          <p:nvPr/>
        </p:nvPicPr>
        <p:blipFill>
          <a:blip r:embed="rId2"/>
          <a:stretch>
            <a:fillRect/>
          </a:stretch>
        </p:blipFill>
        <p:spPr>
          <a:xfrm>
            <a:off x="398780" y="705167"/>
            <a:ext cx="5745480" cy="4171315"/>
          </a:xfrm>
          <a:prstGeom prst="rect">
            <a:avLst/>
          </a:prstGeom>
        </p:spPr>
      </p:pic>
      <p:pic>
        <p:nvPicPr>
          <p:cNvPr id="9" name="Picture 8">
            <a:extLst>
              <a:ext uri="{FF2B5EF4-FFF2-40B4-BE49-F238E27FC236}">
                <a16:creationId xmlns:a16="http://schemas.microsoft.com/office/drawing/2014/main" id="{84ED3A3B-DE9A-4555-9A25-D4854EBF74FE}"/>
              </a:ext>
            </a:extLst>
          </p:cNvPr>
          <p:cNvPicPr>
            <a:picLocks noChangeAspect="1"/>
          </p:cNvPicPr>
          <p:nvPr/>
        </p:nvPicPr>
        <p:blipFill>
          <a:blip r:embed="rId3"/>
          <a:stretch>
            <a:fillRect/>
          </a:stretch>
        </p:blipFill>
        <p:spPr>
          <a:xfrm>
            <a:off x="6324600" y="705167"/>
            <a:ext cx="5745480" cy="4291330"/>
          </a:xfrm>
          <a:prstGeom prst="rect">
            <a:avLst/>
          </a:prstGeom>
        </p:spPr>
      </p:pic>
      <p:sp>
        <p:nvSpPr>
          <p:cNvPr id="10" name="TextBox 9">
            <a:extLst>
              <a:ext uri="{FF2B5EF4-FFF2-40B4-BE49-F238E27FC236}">
                <a16:creationId xmlns:a16="http://schemas.microsoft.com/office/drawing/2014/main" id="{7B5444E4-A9DD-4351-8EFE-301400BF3401}"/>
              </a:ext>
            </a:extLst>
          </p:cNvPr>
          <p:cNvSpPr txBox="1"/>
          <p:nvPr/>
        </p:nvSpPr>
        <p:spPr>
          <a:xfrm>
            <a:off x="398780" y="4935645"/>
            <a:ext cx="6106160" cy="400110"/>
          </a:xfrm>
          <a:prstGeom prst="rect">
            <a:avLst/>
          </a:prstGeom>
          <a:noFill/>
        </p:spPr>
        <p:txBody>
          <a:bodyPr wrap="square">
            <a:spAutoFit/>
          </a:bodyPr>
          <a:lstStyle/>
          <a:p>
            <a:r>
              <a:rPr lang="en-IN" sz="2000" b="1" dirty="0">
                <a:latin typeface="Calibri" panose="020F0502020204030204" pitchFamily="34" charset="0"/>
                <a:cs typeface="Calibri" panose="020F0502020204030204" pitchFamily="34" charset="0"/>
              </a:rPr>
              <a:t>MODEL SAVING:</a:t>
            </a:r>
          </a:p>
        </p:txBody>
      </p:sp>
      <p:pic>
        <p:nvPicPr>
          <p:cNvPr id="11" name="Picture 10">
            <a:extLst>
              <a:ext uri="{FF2B5EF4-FFF2-40B4-BE49-F238E27FC236}">
                <a16:creationId xmlns:a16="http://schemas.microsoft.com/office/drawing/2014/main" id="{1E5D98CA-8373-479C-AA44-7D98FF02243C}"/>
              </a:ext>
            </a:extLst>
          </p:cNvPr>
          <p:cNvPicPr>
            <a:picLocks noChangeAspect="1"/>
          </p:cNvPicPr>
          <p:nvPr/>
        </p:nvPicPr>
        <p:blipFill>
          <a:blip r:embed="rId4"/>
          <a:stretch>
            <a:fillRect/>
          </a:stretch>
        </p:blipFill>
        <p:spPr>
          <a:xfrm>
            <a:off x="398780" y="5335755"/>
            <a:ext cx="5745480" cy="1102995"/>
          </a:xfrm>
          <a:prstGeom prst="rect">
            <a:avLst/>
          </a:prstGeom>
        </p:spPr>
      </p:pic>
      <p:pic>
        <p:nvPicPr>
          <p:cNvPr id="12" name="Picture 11">
            <a:extLst>
              <a:ext uri="{FF2B5EF4-FFF2-40B4-BE49-F238E27FC236}">
                <a16:creationId xmlns:a16="http://schemas.microsoft.com/office/drawing/2014/main" id="{19CA4FF4-B1F8-4628-9872-CFCE49B86A62}"/>
              </a:ext>
            </a:extLst>
          </p:cNvPr>
          <p:cNvPicPr>
            <a:picLocks noChangeAspect="1"/>
          </p:cNvPicPr>
          <p:nvPr/>
        </p:nvPicPr>
        <p:blipFill>
          <a:blip r:embed="rId5"/>
          <a:stretch>
            <a:fillRect/>
          </a:stretch>
        </p:blipFill>
        <p:spPr>
          <a:xfrm>
            <a:off x="398780" y="6353025"/>
            <a:ext cx="5745480" cy="386080"/>
          </a:xfrm>
          <a:prstGeom prst="rect">
            <a:avLst/>
          </a:prstGeom>
        </p:spPr>
      </p:pic>
    </p:spTree>
    <p:extLst>
      <p:ext uri="{BB962C8B-B14F-4D97-AF65-F5344CB8AC3E}">
        <p14:creationId xmlns:p14="http://schemas.microsoft.com/office/powerpoint/2010/main" val="1642519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AA2B881-B025-421B-8279-336A6AADE4BC}"/>
              </a:ext>
            </a:extLst>
          </p:cNvPr>
          <p:cNvSpPr txBox="1"/>
          <p:nvPr/>
        </p:nvSpPr>
        <p:spPr>
          <a:xfrm>
            <a:off x="361950" y="393382"/>
            <a:ext cx="10782300" cy="4732321"/>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Inferences:</a:t>
            </a:r>
          </a:p>
          <a:p>
            <a:endParaRPr lang="en-US" sz="2000" b="1" dirty="0">
              <a:latin typeface="Calibri" panose="020F0502020204030204" pitchFamily="34" charset="0"/>
              <a:cs typeface="Calibri" panose="020F0502020204030204" pitchFamily="34" charset="0"/>
            </a:endParaRPr>
          </a:p>
          <a:p>
            <a:pPr marL="457200" indent="-457200">
              <a:lnSpc>
                <a:spcPct val="150000"/>
              </a:lnSpc>
              <a:buFont typeface="+mj-lt"/>
              <a:buAutoNum type="arabicPeriod"/>
            </a:pPr>
            <a:r>
              <a:rPr lang="en-US" sz="1600" dirty="0">
                <a:latin typeface="Calibri" panose="020F0502020204030204" pitchFamily="34" charset="0"/>
                <a:cs typeface="Calibri" panose="020F0502020204030204" pitchFamily="34" charset="0"/>
              </a:rPr>
              <a:t>We can see that the amazon.in and flipkart.com are the e-commerce sites that most customer prefers for shopping</a:t>
            </a:r>
          </a:p>
          <a:p>
            <a:pPr marL="457200" indent="-457200">
              <a:lnSpc>
                <a:spcPct val="150000"/>
              </a:lnSpc>
              <a:buFont typeface="+mj-lt"/>
              <a:buAutoNum type="arabicPeriod"/>
            </a:pPr>
            <a:r>
              <a:rPr lang="en-US" sz="1600" dirty="0">
                <a:latin typeface="Calibri" panose="020F0502020204030204" pitchFamily="34" charset="0"/>
                <a:cs typeface="Calibri" panose="020F0502020204030204" pitchFamily="34" charset="0"/>
              </a:rPr>
              <a:t>Amazon is the most customer friendly, activated and retention website among others</a:t>
            </a:r>
          </a:p>
          <a:p>
            <a:pPr marL="457200" indent="-457200">
              <a:lnSpc>
                <a:spcPct val="150000"/>
              </a:lnSpc>
              <a:buFont typeface="+mj-lt"/>
              <a:buAutoNum type="arabicPeriod"/>
            </a:pPr>
            <a:r>
              <a:rPr lang="en-US" sz="1600" dirty="0">
                <a:latin typeface="Calibri" panose="020F0502020204030204" pitchFamily="34" charset="0"/>
                <a:cs typeface="Calibri" panose="020F0502020204030204" pitchFamily="34" charset="0"/>
              </a:rPr>
              <a:t>Amazon is the most shopped website among others for years</a:t>
            </a:r>
          </a:p>
          <a:p>
            <a:pPr marL="457200" indent="-457200">
              <a:lnSpc>
                <a:spcPct val="150000"/>
              </a:lnSpc>
              <a:buFont typeface="+mj-lt"/>
              <a:buAutoNum type="arabicPeriod"/>
            </a:pPr>
            <a:r>
              <a:rPr lang="en-US" sz="1600" dirty="0">
                <a:latin typeface="Calibri" panose="020F0502020204030204" pitchFamily="34" charset="0"/>
                <a:cs typeface="Calibri" panose="020F0502020204030204" pitchFamily="34" charset="0"/>
              </a:rPr>
              <a:t>Amazon is the most shopping website by the customers and they use credit or debit card for the transaction among other payment methods</a:t>
            </a:r>
          </a:p>
          <a:p>
            <a:pPr marL="457200" indent="-457200">
              <a:lnSpc>
                <a:spcPct val="150000"/>
              </a:lnSpc>
              <a:buFont typeface="+mj-lt"/>
              <a:buAutoNum type="arabicPeriod"/>
            </a:pPr>
            <a:r>
              <a:rPr lang="en-US" sz="1600" dirty="0">
                <a:latin typeface="Calibri" panose="020F0502020204030204" pitchFamily="34" charset="0"/>
                <a:cs typeface="Calibri" panose="020F0502020204030204" pitchFamily="34" charset="0"/>
              </a:rPr>
              <a:t>Customers abandon the purchase before checkout because there are more better alternative offer available. And also the case when the promo code not applicable most of the times</a:t>
            </a:r>
          </a:p>
          <a:p>
            <a:pPr marL="457200" indent="-457200">
              <a:lnSpc>
                <a:spcPct val="150000"/>
              </a:lnSpc>
              <a:buFont typeface="+mj-lt"/>
              <a:buAutoNum type="arabicPeriod"/>
            </a:pPr>
            <a:r>
              <a:rPr lang="en-US" sz="1600" dirty="0">
                <a:latin typeface="Calibri" panose="020F0502020204030204" pitchFamily="34" charset="0"/>
                <a:cs typeface="Calibri" panose="020F0502020204030204" pitchFamily="34" charset="0"/>
              </a:rPr>
              <a:t>Amazon and Flipkart are doing well in customer retention with hedonic values among other websites</a:t>
            </a:r>
          </a:p>
          <a:p>
            <a:pPr marL="457200" indent="-457200">
              <a:lnSpc>
                <a:spcPct val="150000"/>
              </a:lnSpc>
              <a:buFont typeface="+mj-lt"/>
              <a:buAutoNum type="arabicPeriod"/>
            </a:pPr>
            <a:r>
              <a:rPr lang="en-US" sz="1600" dirty="0">
                <a:latin typeface="Calibri" panose="020F0502020204030204" pitchFamily="34" charset="0"/>
                <a:cs typeface="Calibri" panose="020F0502020204030204" pitchFamily="34" charset="0"/>
              </a:rPr>
              <a:t>Amazon is doing well in customer retention with </a:t>
            </a:r>
            <a:r>
              <a:rPr lang="en-US" sz="1600" dirty="0" err="1">
                <a:latin typeface="Calibri" panose="020F0502020204030204" pitchFamily="34" charset="0"/>
                <a:cs typeface="Calibri" panose="020F0502020204030204" pitchFamily="34" charset="0"/>
              </a:rPr>
              <a:t>utilitatian</a:t>
            </a:r>
            <a:r>
              <a:rPr lang="en-US" sz="1600" dirty="0">
                <a:latin typeface="Calibri" panose="020F0502020204030204" pitchFamily="34" charset="0"/>
                <a:cs typeface="Calibri" panose="020F0502020204030204" pitchFamily="34" charset="0"/>
              </a:rPr>
              <a:t> values among other websites</a:t>
            </a:r>
          </a:p>
          <a:p>
            <a:pPr marL="457200" indent="-457200">
              <a:lnSpc>
                <a:spcPct val="150000"/>
              </a:lnSpc>
              <a:buFont typeface="+mj-lt"/>
              <a:buAutoNum type="arabicPeriod"/>
            </a:pPr>
            <a:r>
              <a:rPr lang="en-US" sz="1600" dirty="0">
                <a:latin typeface="Calibri" panose="020F0502020204030204" pitchFamily="34" charset="0"/>
                <a:cs typeface="Calibri" panose="020F0502020204030204" pitchFamily="34" charset="0"/>
              </a:rPr>
              <a:t>Top most good customer retention websites are amazon and </a:t>
            </a:r>
            <a:r>
              <a:rPr lang="en-US" sz="1600" dirty="0" err="1">
                <a:latin typeface="Calibri" panose="020F0502020204030204" pitchFamily="34" charset="0"/>
                <a:cs typeface="Calibri" panose="020F0502020204030204" pitchFamily="34" charset="0"/>
              </a:rPr>
              <a:t>flipkart</a:t>
            </a:r>
            <a:endParaRPr lang="en-US" sz="1600" dirty="0">
              <a:latin typeface="Calibri" panose="020F0502020204030204" pitchFamily="34" charset="0"/>
              <a:cs typeface="Calibri" panose="020F0502020204030204" pitchFamily="34" charset="0"/>
            </a:endParaRPr>
          </a:p>
          <a:p>
            <a:pPr marL="457200" indent="-457200">
              <a:lnSpc>
                <a:spcPct val="150000"/>
              </a:lnSpc>
              <a:buFont typeface="+mj-lt"/>
              <a:buAutoNum type="arabicPeriod"/>
            </a:pPr>
            <a:r>
              <a:rPr lang="en-US" sz="1600" dirty="0">
                <a:latin typeface="Calibri" panose="020F0502020204030204" pitchFamily="34" charset="0"/>
                <a:cs typeface="Calibri" panose="020F0502020204030204" pitchFamily="34" charset="0"/>
              </a:rPr>
              <a:t>All the utilitarian values are provided mostly by amazon only when compared with others</a:t>
            </a:r>
          </a:p>
        </p:txBody>
      </p:sp>
    </p:spTree>
    <p:extLst>
      <p:ext uri="{BB962C8B-B14F-4D97-AF65-F5344CB8AC3E}">
        <p14:creationId xmlns:p14="http://schemas.microsoft.com/office/powerpoint/2010/main" val="106272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74F5D6-DD93-478F-BB77-0430D64C70F7}"/>
              </a:ext>
            </a:extLst>
          </p:cNvPr>
          <p:cNvSpPr txBox="1"/>
          <p:nvPr/>
        </p:nvSpPr>
        <p:spPr>
          <a:xfrm>
            <a:off x="274320" y="363710"/>
            <a:ext cx="10728960" cy="2466957"/>
          </a:xfrm>
          <a:prstGeom prst="rect">
            <a:avLst/>
          </a:prstGeom>
          <a:noFill/>
        </p:spPr>
        <p:txBody>
          <a:bodyPr wrap="square">
            <a:spAutoFit/>
          </a:bodyPr>
          <a:lstStyle/>
          <a:p>
            <a:pPr>
              <a:lnSpc>
                <a:spcPct val="107000"/>
              </a:lnSpc>
              <a:spcAft>
                <a:spcPts val="800"/>
              </a:spcAft>
            </a:pPr>
            <a:r>
              <a:rPr lang="en-IN" sz="2000" b="1" dirty="0">
                <a:effectLst/>
                <a:latin typeface="Calibri" panose="020F0502020204030204" pitchFamily="34" charset="0"/>
                <a:ea typeface="Calibri" panose="020F0502020204030204" pitchFamily="34" charset="0"/>
                <a:cs typeface="Calibri" panose="020F0502020204030204" pitchFamily="34" charset="0"/>
              </a:rPr>
              <a:t>Limitations of this work and Scope for Future Work:</a:t>
            </a:r>
          </a:p>
          <a:p>
            <a:pPr>
              <a:lnSpc>
                <a:spcPct val="107000"/>
              </a:lnSpc>
              <a:spcAft>
                <a:spcPts val="800"/>
              </a:spcAft>
            </a:pPr>
            <a:endParaRPr lang="en-IN" sz="20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600" dirty="0">
                <a:solidFill>
                  <a:srgbClr val="4D5156"/>
                </a:solidFill>
                <a:effectLst/>
                <a:latin typeface="Calibri" panose="020F0502020204030204" pitchFamily="34" charset="0"/>
                <a:ea typeface="Calibri" panose="020F0502020204030204" pitchFamily="34" charset="0"/>
                <a:cs typeface="Calibri" panose="020F0502020204030204" pitchFamily="34" charset="0"/>
              </a:rPr>
              <a:t>The biggest drawback of ridge regression is its inability to perform variable selection since it includes all predictor variables in the final model.</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Since some predictors will get shrunken very close to zero, this can make it hard to interpret the results of the model.</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Handling of multicollinearity with more accuracy can improve the model performance to great extent and can predict any kind of similar datasets with more accurate results.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0060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6880871-8F7B-49ED-B6CB-799AE02E5D9D}"/>
              </a:ext>
            </a:extLst>
          </p:cNvPr>
          <p:cNvSpPr txBox="1"/>
          <p:nvPr/>
        </p:nvSpPr>
        <p:spPr>
          <a:xfrm>
            <a:off x="171450" y="263753"/>
            <a:ext cx="11106150" cy="6124754"/>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Key Outcome:</a:t>
            </a:r>
          </a:p>
          <a:p>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Female shops more than males overall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Most shopping age is 31-40 years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Most people are shopping from </a:t>
            </a:r>
            <a:r>
              <a:rPr lang="en-US" sz="1600" dirty="0" err="1">
                <a:latin typeface="Calibri" panose="020F0502020204030204" pitchFamily="34" charset="0"/>
                <a:cs typeface="Calibri" panose="020F0502020204030204" pitchFamily="34" charset="0"/>
              </a:rPr>
              <a:t>delhi</a:t>
            </a:r>
            <a:r>
              <a:rPr lang="en-US" sz="1600" dirty="0">
                <a:latin typeface="Calibri" panose="020F0502020204030204" pitchFamily="34" charset="0"/>
                <a:cs typeface="Calibri" panose="020F0502020204030204" pitchFamily="34" charset="0"/>
              </a:rPr>
              <a:t> in overall 4.people shopping around 4 years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People made purchase in past years in less than 10 times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People use mobile internet and smartphone most to buy in amazon </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Screensize</a:t>
            </a:r>
            <a:r>
              <a:rPr lang="en-US" sz="1600" dirty="0">
                <a:latin typeface="Calibri" panose="020F0502020204030204" pitchFamily="34" charset="0"/>
                <a:cs typeface="Calibri" panose="020F0502020204030204" pitchFamily="34" charset="0"/>
              </a:rPr>
              <a:t> of mobile is 5.5and others category and has windows OS mostly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People use google chrome and search engine channel to explore first mostly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People purchase via application and direct </a:t>
            </a:r>
            <a:r>
              <a:rPr lang="en-US" sz="1600" dirty="0" err="1">
                <a:latin typeface="Calibri" panose="020F0502020204030204" pitchFamily="34" charset="0"/>
                <a:cs typeface="Calibri" panose="020F0502020204030204" pitchFamily="34" charset="0"/>
              </a:rPr>
              <a:t>url</a:t>
            </a:r>
            <a:r>
              <a:rPr lang="en-US" sz="1600" dirty="0">
                <a:latin typeface="Calibri" panose="020F0502020204030204" pitchFamily="34" charset="0"/>
                <a:cs typeface="Calibri" panose="020F0502020204030204" pitchFamily="34" charset="0"/>
              </a:rPr>
              <a:t> mostly 10.people explore more than 15 minutes before their purchase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Customer use credit/debit cards mostly for transaction in amazon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They abandon purchase sometimes only</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They quit purchase because of better alternative offer and promo code if not available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People strongly agree that the content of the website should be readable easily.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People mostly strongly agree to the both hedonic and utilitarian values provided by the e-retail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Amazon and </a:t>
            </a:r>
            <a:r>
              <a:rPr lang="en-US" sz="1600" dirty="0" err="1">
                <a:latin typeface="Calibri" panose="020F0502020204030204" pitchFamily="34" charset="0"/>
                <a:cs typeface="Calibri" panose="020F0502020204030204" pitchFamily="34" charset="0"/>
              </a:rPr>
              <a:t>flipkart</a:t>
            </a:r>
            <a:r>
              <a:rPr lang="en-US" sz="1600" dirty="0">
                <a:latin typeface="Calibri" panose="020F0502020204030204" pitchFamily="34" charset="0"/>
                <a:cs typeface="Calibri" panose="020F0502020204030204" pitchFamily="34" charset="0"/>
              </a:rPr>
              <a:t> provides both hedonic and utilitarian values to the customers to make activation and retention. And they do best among others here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Myntra and </a:t>
            </a:r>
            <a:r>
              <a:rPr lang="en-US" sz="1600" dirty="0" err="1">
                <a:latin typeface="Calibri" panose="020F0502020204030204" pitchFamily="34" charset="0"/>
                <a:cs typeface="Calibri" panose="020F0502020204030204" pitchFamily="34" charset="0"/>
              </a:rPr>
              <a:t>paytm</a:t>
            </a:r>
            <a:r>
              <a:rPr lang="en-US" sz="1600" dirty="0">
                <a:latin typeface="Calibri" panose="020F0502020204030204" pitchFamily="34" charset="0"/>
                <a:cs typeface="Calibri" panose="020F0502020204030204" pitchFamily="34" charset="0"/>
              </a:rPr>
              <a:t> has longer page loading time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Snapdeal and </a:t>
            </a:r>
            <a:r>
              <a:rPr lang="en-US" sz="1600" dirty="0" err="1">
                <a:latin typeface="Calibri" panose="020F0502020204030204" pitchFamily="34" charset="0"/>
                <a:cs typeface="Calibri" panose="020F0502020204030204" pitchFamily="34" charset="0"/>
              </a:rPr>
              <a:t>paytm</a:t>
            </a:r>
            <a:r>
              <a:rPr lang="en-US" sz="1600" dirty="0">
                <a:latin typeface="Calibri" panose="020F0502020204030204" pitchFamily="34" charset="0"/>
                <a:cs typeface="Calibri" panose="020F0502020204030204" pitchFamily="34" charset="0"/>
              </a:rPr>
              <a:t> has longer delivery speed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Limited mode of payments in </a:t>
            </a:r>
            <a:r>
              <a:rPr lang="en-US" sz="1600" dirty="0" err="1">
                <a:latin typeface="Calibri" panose="020F0502020204030204" pitchFamily="34" charset="0"/>
                <a:cs typeface="Calibri" panose="020F0502020204030204" pitchFamily="34" charset="0"/>
              </a:rPr>
              <a:t>snapdeal</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Amazon changed its webpage to upgraded one. 21.frequent disruption in </a:t>
            </a:r>
            <a:r>
              <a:rPr lang="en-US" sz="1600" dirty="0" err="1">
                <a:latin typeface="Calibri" panose="020F0502020204030204" pitchFamily="34" charset="0"/>
                <a:cs typeface="Calibri" panose="020F0502020204030204" pitchFamily="34" charset="0"/>
              </a:rPr>
              <a:t>snapdeal</a:t>
            </a:r>
            <a:r>
              <a:rPr lang="en-US" sz="1600" dirty="0">
                <a:latin typeface="Calibri" panose="020F0502020204030204" pitchFamily="34" charset="0"/>
                <a:cs typeface="Calibri" panose="020F0502020204030204" pitchFamily="34" charset="0"/>
              </a:rPr>
              <a:t> and </a:t>
            </a:r>
            <a:r>
              <a:rPr lang="en-US" sz="1600" dirty="0" err="1">
                <a:latin typeface="Calibri" panose="020F0502020204030204" pitchFamily="34" charset="0"/>
                <a:cs typeface="Calibri" panose="020F0502020204030204" pitchFamily="34" charset="0"/>
              </a:rPr>
              <a:t>paytm</a:t>
            </a:r>
            <a:r>
              <a:rPr lang="en-US" sz="1600" dirty="0">
                <a:latin typeface="Calibri" panose="020F0502020204030204" pitchFamily="34" charset="0"/>
                <a:cs typeface="Calibri" panose="020F0502020204030204" pitchFamily="34" charset="0"/>
              </a:rPr>
              <a:t> when navigation in page</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Amazon is efficient in </a:t>
            </a:r>
            <a:r>
              <a:rPr lang="en-US" sz="1600" dirty="0" err="1">
                <a:latin typeface="Calibri" panose="020F0502020204030204" pitchFamily="34" charset="0"/>
                <a:cs typeface="Calibri" panose="020F0502020204030204" pitchFamily="34" charset="0"/>
              </a:rPr>
              <a:t>webdesign</a:t>
            </a:r>
            <a:r>
              <a:rPr lang="en-US" sz="1600" dirty="0">
                <a:latin typeface="Calibri" panose="020F0502020204030204" pitchFamily="34" charset="0"/>
                <a:cs typeface="Calibri" panose="020F0502020204030204" pitchFamily="34" charset="0"/>
              </a:rPr>
              <a:t> as before</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r>
              <a:rPr lang="en-US" sz="2000" b="1" dirty="0">
                <a:highlight>
                  <a:srgbClr val="FFFF00"/>
                </a:highlight>
                <a:latin typeface="Calibri" panose="020F0502020204030204" pitchFamily="34" charset="0"/>
                <a:cs typeface="Calibri" panose="020F0502020204030204" pitchFamily="34" charset="0"/>
              </a:rPr>
              <a:t>Amazon is the most recommended E-retailer among all</a:t>
            </a:r>
          </a:p>
        </p:txBody>
      </p:sp>
    </p:spTree>
    <p:extLst>
      <p:ext uri="{BB962C8B-B14F-4D97-AF65-F5344CB8AC3E}">
        <p14:creationId xmlns:p14="http://schemas.microsoft.com/office/powerpoint/2010/main" val="2259110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27FD0C-511E-4104-8D23-DD2D053559D3}"/>
              </a:ext>
            </a:extLst>
          </p:cNvPr>
          <p:cNvSpPr txBox="1"/>
          <p:nvPr/>
        </p:nvSpPr>
        <p:spPr>
          <a:xfrm>
            <a:off x="266700" y="196572"/>
            <a:ext cx="10896600" cy="6886757"/>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E-retail Retention exists most for amazon because, </a:t>
            </a:r>
            <a:endParaRPr lang="en-US" sz="1600" dirty="0">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Female shops most in amazon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Most shopping age is 21-30 years in amazon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Most people are shopping from greater </a:t>
            </a:r>
            <a:r>
              <a:rPr lang="en-US" sz="1600" dirty="0" err="1">
                <a:latin typeface="Calibri" panose="020F0502020204030204" pitchFamily="34" charset="0"/>
                <a:cs typeface="Calibri" panose="020F0502020204030204" pitchFamily="34" charset="0"/>
              </a:rPr>
              <a:t>noida</a:t>
            </a:r>
            <a:r>
              <a:rPr lang="en-US" sz="1600" dirty="0">
                <a:latin typeface="Calibri" panose="020F0502020204030204" pitchFamily="34" charset="0"/>
                <a:cs typeface="Calibri" panose="020F0502020204030204" pitchFamily="34" charset="0"/>
              </a:rPr>
              <a:t> in amazon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People in 201305 </a:t>
            </a:r>
            <a:r>
              <a:rPr lang="en-US" sz="1600" dirty="0" err="1">
                <a:latin typeface="Calibri" panose="020F0502020204030204" pitchFamily="34" charset="0"/>
                <a:cs typeface="Calibri" panose="020F0502020204030204" pitchFamily="34" charset="0"/>
              </a:rPr>
              <a:t>pincode</a:t>
            </a:r>
            <a:r>
              <a:rPr lang="en-US" sz="1600" dirty="0">
                <a:latin typeface="Calibri" panose="020F0502020204030204" pitchFamily="34" charset="0"/>
                <a:cs typeface="Calibri" panose="020F0502020204030204" pitchFamily="34" charset="0"/>
              </a:rPr>
              <a:t> purchases more in amazon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People shopping around 4 years in amazon only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People made purchase in past years in amazon most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People use mobile internet and smartphone most to buy in amazon </a:t>
            </a:r>
          </a:p>
          <a:p>
            <a:pPr marL="342900" indent="-342900">
              <a:lnSpc>
                <a:spcPct val="150000"/>
              </a:lnSpc>
              <a:buFont typeface="+mj-lt"/>
              <a:buAutoNum type="arabicPeriod"/>
            </a:pPr>
            <a:r>
              <a:rPr lang="en-US" sz="1600" dirty="0" err="1">
                <a:latin typeface="Calibri" panose="020F0502020204030204" pitchFamily="34" charset="0"/>
                <a:cs typeface="Calibri" panose="020F0502020204030204" pitchFamily="34" charset="0"/>
              </a:rPr>
              <a:t>Screensize</a:t>
            </a:r>
            <a:r>
              <a:rPr lang="en-US" sz="1600" dirty="0">
                <a:latin typeface="Calibri" panose="020F0502020204030204" pitchFamily="34" charset="0"/>
                <a:cs typeface="Calibri" panose="020F0502020204030204" pitchFamily="34" charset="0"/>
              </a:rPr>
              <a:t> of mobile is 5.5 and has windows OS mostly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People use google chrome and search engine channel to explore first mostly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People purchase via application and direct </a:t>
            </a:r>
            <a:r>
              <a:rPr lang="en-US" sz="1600" dirty="0" err="1">
                <a:latin typeface="Calibri" panose="020F0502020204030204" pitchFamily="34" charset="0"/>
                <a:cs typeface="Calibri" panose="020F0502020204030204" pitchFamily="34" charset="0"/>
              </a:rPr>
              <a:t>url</a:t>
            </a:r>
            <a:r>
              <a:rPr lang="en-US" sz="1600" dirty="0">
                <a:latin typeface="Calibri" panose="020F0502020204030204" pitchFamily="34" charset="0"/>
                <a:cs typeface="Calibri" panose="020F0502020204030204" pitchFamily="34" charset="0"/>
              </a:rPr>
              <a:t> mostly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Customer use credit/debit cards mostly for transaction in amazon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They abandon purchase sometimes only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They quit purchase because of better alternative offer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People strongly agree that the content of the website should be readable easily.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People mostly strongly agree to the both hedonic and utilitarian values provided by the e-retail </a:t>
            </a:r>
          </a:p>
          <a:p>
            <a:pPr marL="342900" indent="-342900">
              <a:lnSpc>
                <a:spcPct val="150000"/>
              </a:lnSpc>
              <a:buFont typeface="+mj-lt"/>
              <a:buAutoNum type="arabicPeriod"/>
            </a:pPr>
            <a:r>
              <a:rPr lang="en-US" sz="1600" dirty="0">
                <a:latin typeface="Calibri" panose="020F0502020204030204" pitchFamily="34" charset="0"/>
                <a:cs typeface="Calibri" panose="020F0502020204030204" pitchFamily="34" charset="0"/>
              </a:rPr>
              <a:t>Amazon and </a:t>
            </a:r>
            <a:r>
              <a:rPr lang="en-US" sz="1600" dirty="0" err="1">
                <a:latin typeface="Calibri" panose="020F0502020204030204" pitchFamily="34" charset="0"/>
                <a:cs typeface="Calibri" panose="020F0502020204030204" pitchFamily="34" charset="0"/>
              </a:rPr>
              <a:t>flipkart</a:t>
            </a:r>
            <a:r>
              <a:rPr lang="en-US" sz="1600" dirty="0">
                <a:latin typeface="Calibri" panose="020F0502020204030204" pitchFamily="34" charset="0"/>
                <a:cs typeface="Calibri" panose="020F0502020204030204" pitchFamily="34" charset="0"/>
              </a:rPr>
              <a:t> provides both hedonic and utilitarian values to the customers to make activation and retention. And they do best among others here.</a:t>
            </a:r>
          </a:p>
        </p:txBody>
      </p:sp>
    </p:spTree>
    <p:extLst>
      <p:ext uri="{BB962C8B-B14F-4D97-AF65-F5344CB8AC3E}">
        <p14:creationId xmlns:p14="http://schemas.microsoft.com/office/powerpoint/2010/main" val="3820282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27FD0C-511E-4104-8D23-DD2D053559D3}"/>
              </a:ext>
            </a:extLst>
          </p:cNvPr>
          <p:cNvSpPr txBox="1"/>
          <p:nvPr/>
        </p:nvSpPr>
        <p:spPr>
          <a:xfrm>
            <a:off x="266700" y="196572"/>
            <a:ext cx="10896600" cy="4245008"/>
          </a:xfrm>
          <a:prstGeom prst="rect">
            <a:avLst/>
          </a:prstGeom>
          <a:noFill/>
        </p:spPr>
        <p:txBody>
          <a:bodyPr wrap="square">
            <a:spAutoFit/>
          </a:bodyPr>
          <a:lstStyle/>
          <a:p>
            <a:pPr>
              <a:lnSpc>
                <a:spcPct val="150000"/>
              </a:lnSpc>
            </a:pPr>
            <a:r>
              <a:rPr lang="en-US" sz="2000" b="1" dirty="0">
                <a:latin typeface="Calibri" panose="020F0502020204030204" pitchFamily="34" charset="0"/>
                <a:cs typeface="Calibri" panose="020F0502020204030204" pitchFamily="34" charset="0"/>
              </a:rPr>
              <a:t>CONCLUSION </a:t>
            </a:r>
          </a:p>
          <a:p>
            <a:pPr>
              <a:lnSpc>
                <a:spcPct val="150000"/>
              </a:lnSpc>
              <a:spcAft>
                <a:spcPts val="800"/>
              </a:spcAft>
            </a:pPr>
            <a:r>
              <a:rPr lang="en-IN" sz="1800" u="sng" dirty="0">
                <a:effectLst/>
                <a:latin typeface="Calibri" panose="020F0502020204030204" pitchFamily="34" charset="0"/>
                <a:ea typeface="Calibri" panose="020F0502020204030204" pitchFamily="34" charset="0"/>
                <a:cs typeface="Times New Roman" panose="02020603050405020304" pitchFamily="18" charset="0"/>
              </a:rPr>
              <a:t>Key Findings and Conclusions of the Study:</a:t>
            </a:r>
          </a:p>
          <a:p>
            <a:pPr>
              <a:lnSpc>
                <a:spcPct val="150000"/>
              </a:lnSpc>
            </a:pPr>
            <a:r>
              <a:rPr lang="en-IN"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Customer Satisfaction and Retention can be improved by concentrating on the above mentioned hedonic and utilitarian values. And it can be attained by concentrating on the following impactful factors such as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50000"/>
              </a:lnSpc>
              <a:spcBef>
                <a:spcPts val="1200"/>
              </a:spcBef>
              <a:spcAft>
                <a:spcPts val="800"/>
              </a:spcAft>
            </a:pPr>
            <a:r>
              <a:rPr lang="en-IN"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Getting value for money spent Loading and processing speed User satisfaction cannot exist without trust The Convenience of patronizing the online retailer Privacy of customers’ information Quickness to complete purchase You feel gratification shopping on your </a:t>
            </a:r>
            <a:r>
              <a:rPr lang="en-IN" sz="16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favorite</a:t>
            </a:r>
            <a:r>
              <a:rPr lang="en-IN"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e-retailer Longer time in displaying graphics and photos (promotion, sales period)', Late declaration of price (promotion, sales period) Monetary savings Frequent disruption when moving from one page to another</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pPr>
            <a:r>
              <a:rPr lang="en-IN"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Five major factors that contributed to the success of an e-commerce store have been identified as: service quality, system quality, information quality, trust and net benefit</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576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8C4318-6E60-4BA2-81B6-CEC3F88D12F1}"/>
              </a:ext>
            </a:extLst>
          </p:cNvPr>
          <p:cNvSpPr txBox="1"/>
          <p:nvPr/>
        </p:nvSpPr>
        <p:spPr>
          <a:xfrm>
            <a:off x="223837" y="164649"/>
            <a:ext cx="6853237" cy="407035"/>
          </a:xfrm>
          <a:prstGeom prst="rect">
            <a:avLst/>
          </a:prstGeom>
          <a:noFill/>
        </p:spPr>
        <p:txBody>
          <a:bodyPr wrap="square">
            <a:spAutoFit/>
          </a:bodyPr>
          <a:lstStyle/>
          <a:p>
            <a:pPr>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Learning Outcomes of the Study in respect of Data Science</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9D223CD-D326-44DF-BBB5-8F11B93E35E4}"/>
              </a:ext>
            </a:extLst>
          </p:cNvPr>
          <p:cNvSpPr txBox="1"/>
          <p:nvPr/>
        </p:nvSpPr>
        <p:spPr>
          <a:xfrm>
            <a:off x="223836" y="717305"/>
            <a:ext cx="10977563" cy="5594096"/>
          </a:xfrm>
          <a:prstGeom prst="rect">
            <a:avLst/>
          </a:prstGeom>
          <a:noFill/>
        </p:spPr>
        <p:txBody>
          <a:bodyPr wrap="square">
            <a:spAutoFit/>
          </a:bodyPr>
          <a:lstStyle/>
          <a:p>
            <a:pPr>
              <a:lnSpc>
                <a:spcPct val="150000"/>
              </a:lnSpc>
            </a:pPr>
            <a:r>
              <a:rPr lang="en-US" sz="1600" dirty="0">
                <a:latin typeface="Calibri" panose="020F0502020204030204" pitchFamily="34" charset="0"/>
                <a:cs typeface="Calibri" panose="020F0502020204030204" pitchFamily="34" charset="0"/>
              </a:rPr>
              <a:t>From the above models Random Forest Classifier performs well. Because, 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 So we save this model for prediction</a:t>
            </a:r>
          </a:p>
          <a:p>
            <a:pPr>
              <a:lnSpc>
                <a:spcPct val="150000"/>
              </a:lnSpc>
            </a:pPr>
            <a:endParaRPr lang="en-US" sz="1600" dirty="0">
              <a:latin typeface="Calibri" panose="020F0502020204030204" pitchFamily="34" charset="0"/>
              <a:cs typeface="Calibri" panose="020F0502020204030204" pitchFamily="34" charset="0"/>
            </a:endParaRPr>
          </a:p>
          <a:p>
            <a:pPr>
              <a:lnSpc>
                <a:spcPct val="150000"/>
              </a:lnSpc>
            </a:pPr>
            <a:r>
              <a:rPr lang="en-US" sz="1600" dirty="0">
                <a:latin typeface="Calibri" panose="020F0502020204030204" pitchFamily="34" charset="0"/>
                <a:cs typeface="Calibri" panose="020F0502020204030204" pitchFamily="34" charset="0"/>
              </a:rPr>
              <a:t>We faced multicollinearity issue because too many features in the dataset. </a:t>
            </a:r>
            <a:r>
              <a:rPr lang="en-US" sz="1600" dirty="0" err="1">
                <a:latin typeface="Calibri" panose="020F0502020204030204" pitchFamily="34" charset="0"/>
                <a:cs typeface="Calibri" panose="020F0502020204030204" pitchFamily="34" charset="0"/>
              </a:rPr>
              <a:t>Eventhough</a:t>
            </a:r>
            <a:r>
              <a:rPr lang="en-US" sz="1600" dirty="0">
                <a:latin typeface="Calibri" panose="020F0502020204030204" pitchFamily="34" charset="0"/>
                <a:cs typeface="Calibri" panose="020F0502020204030204" pitchFamily="34" charset="0"/>
              </a:rPr>
              <a:t> the number of  features after reduced from 71 to 65.we still face multicollinearity issue. So we used PCA technique to overcome this And also </a:t>
            </a:r>
            <a:r>
              <a:rPr lang="en-US" sz="1600" dirty="0" err="1">
                <a:latin typeface="Calibri" panose="020F0502020204030204" pitchFamily="34" charset="0"/>
                <a:cs typeface="Calibri" panose="020F0502020204030204" pitchFamily="34" charset="0"/>
              </a:rPr>
              <a:t>RandomForest</a:t>
            </a:r>
            <a:r>
              <a:rPr lang="en-US" sz="1600" dirty="0">
                <a:latin typeface="Calibri" panose="020F0502020204030204" pitchFamily="34" charset="0"/>
                <a:cs typeface="Calibri" panose="020F0502020204030204" pitchFamily="34" charset="0"/>
              </a:rPr>
              <a:t> Classifier  because it handles the problem of multicollinearity very well. Random Forest uses bootstrap sampling and feature sampling, </a:t>
            </a:r>
            <a:r>
              <a:rPr lang="en-US" sz="1600" dirty="0" err="1">
                <a:latin typeface="Calibri" panose="020F0502020204030204" pitchFamily="34" charset="0"/>
                <a:cs typeface="Calibri" panose="020F0502020204030204" pitchFamily="34" charset="0"/>
              </a:rPr>
              <a:t>i.e</a:t>
            </a:r>
            <a:r>
              <a:rPr lang="en-US" sz="1600" dirty="0">
                <a:latin typeface="Calibri" panose="020F0502020204030204" pitchFamily="34" charset="0"/>
                <a:cs typeface="Calibri" panose="020F0502020204030204" pitchFamily="34" charset="0"/>
              </a:rPr>
              <a:t> row sampling and column sampling. Therefore Random Forest is not affected by multicollinearity that much since it is picking different set of features for different models and of course every model sees a different set of data points.</a:t>
            </a:r>
          </a:p>
          <a:p>
            <a:pPr>
              <a:lnSpc>
                <a:spcPct val="150000"/>
              </a:lnSpc>
            </a:pPr>
            <a:r>
              <a:rPr lang="en-US" sz="1600" dirty="0">
                <a:latin typeface="Calibri" panose="020F0502020204030204" pitchFamily="34" charset="0"/>
                <a:cs typeface="Calibri" panose="020F0502020204030204" pitchFamily="34" charset="0"/>
              </a:rPr>
              <a:t>Correlated features will be given equal or similar importance, but overall reduced importance compared to the same tree built without correlated counterparts. Random Forests and decision trees, in general, give preference to features with high cardinality ( Trees are biased to these type of variables.</a:t>
            </a:r>
          </a:p>
          <a:p>
            <a:pPr>
              <a:lnSpc>
                <a:spcPct val="150000"/>
              </a:lnSpc>
            </a:pPr>
            <a:r>
              <a:rPr lang="en-US" sz="1600" dirty="0">
                <a:latin typeface="Calibri" panose="020F0502020204030204" pitchFamily="34" charset="0"/>
                <a:cs typeface="Calibri" panose="020F0502020204030204" pitchFamily="34" charset="0"/>
              </a:rPr>
              <a:t> And also It reduces overfitting problem in decision trees and also reduces the variance and therefore improves the accuracy.</a:t>
            </a:r>
          </a:p>
          <a:p>
            <a:pPr>
              <a:lnSpc>
                <a:spcPct val="150000"/>
              </a:lnSpc>
            </a:pPr>
            <a:r>
              <a:rPr lang="en-US" sz="1600" dirty="0">
                <a:latin typeface="Calibri" panose="020F0502020204030204" pitchFamily="34" charset="0"/>
                <a:cs typeface="Calibri" panose="020F0502020204030204" pitchFamily="34" charset="0"/>
              </a:rPr>
              <a:t>Thus this Random Forest Classifier  Model performs well for this dataset.so we saved this model.</a:t>
            </a:r>
          </a:p>
        </p:txBody>
      </p:sp>
    </p:spTree>
    <p:extLst>
      <p:ext uri="{BB962C8B-B14F-4D97-AF65-F5344CB8AC3E}">
        <p14:creationId xmlns:p14="http://schemas.microsoft.com/office/powerpoint/2010/main" val="782027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10D561E-04DE-4B3E-B442-52F5D504974B}"/>
              </a:ext>
            </a:extLst>
          </p:cNvPr>
          <p:cNvSpPr txBox="1"/>
          <p:nvPr/>
        </p:nvSpPr>
        <p:spPr>
          <a:xfrm>
            <a:off x="323850" y="384245"/>
            <a:ext cx="10868025" cy="4819909"/>
          </a:xfrm>
          <a:prstGeom prst="rect">
            <a:avLst/>
          </a:prstGeom>
          <a:noFill/>
        </p:spPr>
        <p:txBody>
          <a:bodyPr wrap="square">
            <a:spAutoFit/>
          </a:bodyPr>
          <a:lstStyle/>
          <a:p>
            <a:r>
              <a:rPr lang="en-US" sz="2000" b="1" u="sng" dirty="0">
                <a:latin typeface="Calibri" panose="020F0502020204030204" pitchFamily="34" charset="0"/>
                <a:cs typeface="Calibri" panose="020F0502020204030204" pitchFamily="34" charset="0"/>
              </a:rPr>
              <a:t>Limitations of this work and Scope for Future Work</a:t>
            </a:r>
          </a:p>
          <a:p>
            <a:endParaRPr lang="en-US" sz="2000" dirty="0">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The main limitation of random forest is that a large number of trees can make the algorithm too slow and ineffective for real-time predictions. </a:t>
            </a:r>
          </a:p>
          <a:p>
            <a:pPr>
              <a:lnSpc>
                <a:spcPct val="150000"/>
              </a:lnSpc>
            </a:pPr>
            <a:r>
              <a:rPr lang="en-US" dirty="0">
                <a:latin typeface="Calibri" panose="020F0502020204030204" pitchFamily="34" charset="0"/>
                <a:cs typeface="Calibri" panose="020F0502020204030204" pitchFamily="34" charset="0"/>
              </a:rPr>
              <a:t>In general, these algorithms are fast to train, but quite slow to create predictions once they are trained.</a:t>
            </a:r>
          </a:p>
          <a:p>
            <a:pPr>
              <a:lnSpc>
                <a:spcPct val="150000"/>
              </a:lnSpc>
            </a:pPr>
            <a:r>
              <a:rPr lang="en-US" dirty="0">
                <a:latin typeface="Calibri" panose="020F0502020204030204" pitchFamily="34" charset="0"/>
                <a:cs typeface="Calibri" panose="020F0502020204030204" pitchFamily="34" charset="0"/>
              </a:rPr>
              <a:t>For very large data sets, the size of the trees can take up a lot of memory. It can tend to overfit, so you should tune the hyperparameters.</a:t>
            </a:r>
          </a:p>
          <a:p>
            <a:pPr>
              <a:lnSpc>
                <a:spcPct val="150000"/>
              </a:lnSpc>
            </a:pPr>
            <a:r>
              <a:rPr lang="en-US" dirty="0">
                <a:latin typeface="Calibri" panose="020F0502020204030204" pitchFamily="34" charset="0"/>
                <a:cs typeface="Calibri" panose="020F0502020204030204" pitchFamily="34" charset="0"/>
              </a:rPr>
              <a:t>Here we used PCA to project the data into a new space where the 'new features' will be orthogonal to each other. We then, trained the  model with the new features, but we found that the performance is the same.so we must You simply rotate original decision boundary to overcome this limitation in future and try with the same model.</a:t>
            </a:r>
          </a:p>
          <a:p>
            <a:pPr>
              <a:lnSpc>
                <a:spcPct val="150000"/>
              </a:lnSpc>
            </a:pPr>
            <a:endParaRPr lang="en-US" dirty="0">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For Implementation Code check my </a:t>
            </a: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srividya89/E-Retail-Customer-Retention (github.com)</a:t>
            </a:r>
            <a:r>
              <a:rPr lang="en-IN" sz="1800" dirty="0">
                <a:effectLst/>
                <a:latin typeface="Calibri Light" panose="020F0302020204030204" pitchFamily="34" charset="0"/>
                <a:ea typeface="Calibri" panose="020F0502020204030204" pitchFamily="34" charset="0"/>
              </a:rPr>
              <a:t> </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58287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F7DD94-0E35-49C6-90D1-271ACA5CE5E4}"/>
              </a:ext>
            </a:extLst>
          </p:cNvPr>
          <p:cNvSpPr txBox="1"/>
          <p:nvPr/>
        </p:nvSpPr>
        <p:spPr>
          <a:xfrm>
            <a:off x="0" y="2907268"/>
            <a:ext cx="11258550" cy="738664"/>
          </a:xfrm>
          <a:prstGeom prst="rect">
            <a:avLst/>
          </a:prstGeom>
          <a:noFill/>
        </p:spPr>
        <p:txBody>
          <a:bodyPr wrap="square" rtlCol="0">
            <a:spAutoFit/>
          </a:bodyPr>
          <a:lstStyle/>
          <a:p>
            <a:pPr algn="ctr"/>
            <a:r>
              <a:rPr lang="en-US" sz="4200" dirty="0">
                <a:latin typeface="Calibri" panose="020F0502020204030204" pitchFamily="34" charset="0"/>
                <a:cs typeface="Calibri" panose="020F0502020204030204" pitchFamily="34" charset="0"/>
              </a:rPr>
              <a:t>Thanks </a:t>
            </a:r>
            <a:endParaRPr lang="en-IN" sz="4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0423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DATA PRE-PROCESSING</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317240" y="889844"/>
            <a:ext cx="10590246" cy="830997"/>
          </a:xfrm>
          <a:prstGeom prst="rect">
            <a:avLst/>
          </a:prstGeom>
          <a:noFill/>
        </p:spPr>
        <p:txBody>
          <a:bodyPr wrap="square">
            <a:spAutoFit/>
          </a:bodyPr>
          <a:lstStyle/>
          <a:p>
            <a:r>
              <a:rPr lang="en-US" sz="1600" u="sng" dirty="0">
                <a:latin typeface="Calibri" panose="020F0502020204030204" pitchFamily="34" charset="0"/>
                <a:cs typeface="Calibri" panose="020F0502020204030204" pitchFamily="34" charset="0"/>
              </a:rPr>
              <a:t>Data pre-processing </a:t>
            </a:r>
            <a:r>
              <a:rPr lang="en-US" sz="1600" dirty="0">
                <a:latin typeface="Calibri" panose="020F0502020204030204" pitchFamily="34" charset="0"/>
                <a:cs typeface="Calibri" panose="020F0502020204030204" pitchFamily="34" charset="0"/>
              </a:rPr>
              <a:t>is a very vital input to machine learning models, It is to prepare the raw data &amp; make it suitable for efficient machine learning model. These are the methods of data preprocessing and we are going to use the required ones in our project.</a:t>
            </a:r>
          </a:p>
        </p:txBody>
      </p:sp>
      <p:pic>
        <p:nvPicPr>
          <p:cNvPr id="3" name="Picture 2">
            <a:extLst>
              <a:ext uri="{FF2B5EF4-FFF2-40B4-BE49-F238E27FC236}">
                <a16:creationId xmlns:a16="http://schemas.microsoft.com/office/drawing/2014/main" id="{33BFDFC9-DB4A-4F3C-8127-FCCD453230DF}"/>
              </a:ext>
            </a:extLst>
          </p:cNvPr>
          <p:cNvPicPr>
            <a:picLocks noChangeAspect="1"/>
          </p:cNvPicPr>
          <p:nvPr/>
        </p:nvPicPr>
        <p:blipFill>
          <a:blip r:embed="rId2"/>
          <a:stretch>
            <a:fillRect/>
          </a:stretch>
        </p:blipFill>
        <p:spPr>
          <a:xfrm>
            <a:off x="1792123" y="1632338"/>
            <a:ext cx="7883721" cy="4883864"/>
          </a:xfrm>
          <a:prstGeom prst="rect">
            <a:avLst/>
          </a:prstGeom>
        </p:spPr>
      </p:pic>
    </p:spTree>
    <p:extLst>
      <p:ext uri="{BB962C8B-B14F-4D97-AF65-F5344CB8AC3E}">
        <p14:creationId xmlns:p14="http://schemas.microsoft.com/office/powerpoint/2010/main" val="2653100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FEATURE ENGINEERING</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317240" y="889844"/>
            <a:ext cx="10898156" cy="2462213"/>
          </a:xfrm>
          <a:prstGeom prst="rect">
            <a:avLst/>
          </a:prstGeom>
          <a:noFill/>
        </p:spPr>
        <p:txBody>
          <a:bodyPr wrap="square">
            <a:spAutoFit/>
          </a:bodyPr>
          <a:lstStyle/>
          <a:p>
            <a:r>
              <a:rPr lang="en-US" sz="1400" u="sng" dirty="0">
                <a:latin typeface="Calibri" panose="020F0502020204030204" pitchFamily="34" charset="0"/>
                <a:cs typeface="Calibri" panose="020F0502020204030204" pitchFamily="34" charset="0"/>
              </a:rPr>
              <a:t>Feature engineering</a:t>
            </a:r>
            <a:r>
              <a:rPr lang="en-US" sz="1400" dirty="0">
                <a:latin typeface="Calibri" panose="020F0502020204030204" pitchFamily="34" charset="0"/>
                <a:cs typeface="Calibri" panose="020F0502020204030204" pitchFamily="34" charset="0"/>
              </a:rPr>
              <a:t> is the process of selecting, manipulating &amp; transforming raw data into features that can be used in supervised learning. In simple terms, is the act of converting raw observations into desired features using statistical or machine learning approaches. It can produce new features for both supervised and unsupervised learning, with the goal of simplifying and speeding up data transformations while also enhancing model accuracy</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Techniques Used,</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Imputation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Handling Outliers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Log Transform</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One-hot encoding/Label Encoding</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Scaling</a:t>
            </a:r>
          </a:p>
        </p:txBody>
      </p:sp>
      <p:sp>
        <p:nvSpPr>
          <p:cNvPr id="12" name="TextBox 11">
            <a:extLst>
              <a:ext uri="{FF2B5EF4-FFF2-40B4-BE49-F238E27FC236}">
                <a16:creationId xmlns:a16="http://schemas.microsoft.com/office/drawing/2014/main" id="{B0235243-23AC-4603-B5FD-FC62A1486F5D}"/>
              </a:ext>
            </a:extLst>
          </p:cNvPr>
          <p:cNvSpPr txBox="1"/>
          <p:nvPr/>
        </p:nvSpPr>
        <p:spPr>
          <a:xfrm>
            <a:off x="242597" y="3727609"/>
            <a:ext cx="10907484" cy="738664"/>
          </a:xfrm>
          <a:prstGeom prst="rect">
            <a:avLst/>
          </a:prstGeom>
          <a:noFill/>
        </p:spPr>
        <p:txBody>
          <a:bodyPr wrap="square">
            <a:spAutoFit/>
          </a:bodyPr>
          <a:lstStyle/>
          <a:p>
            <a:r>
              <a:rPr lang="en-US" sz="1400" u="sng" dirty="0">
                <a:latin typeface="Calibri" panose="020F0502020204030204" pitchFamily="34" charset="0"/>
                <a:cs typeface="Calibri" panose="020F0502020204030204" pitchFamily="34" charset="0"/>
              </a:rPr>
              <a:t>Label Encoding:</a:t>
            </a:r>
            <a:r>
              <a:rPr lang="en-US"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In library installation, Label Encoder is used to encode labels by assigning them numbers. It is used  to encode single or multiple columns. Thus, if the feature is color with values such as [‘white’, ‘red’, ‘black’, ‘blue’]., using Label Encoder may encode color string label as [0, 1, 2, 3]</a:t>
            </a:r>
          </a:p>
        </p:txBody>
      </p:sp>
      <p:sp>
        <p:nvSpPr>
          <p:cNvPr id="13" name="TextBox 12">
            <a:extLst>
              <a:ext uri="{FF2B5EF4-FFF2-40B4-BE49-F238E27FC236}">
                <a16:creationId xmlns:a16="http://schemas.microsoft.com/office/drawing/2014/main" id="{4A2BBF07-A9E5-43F9-98C0-A949278CCE38}"/>
              </a:ext>
            </a:extLst>
          </p:cNvPr>
          <p:cNvSpPr txBox="1"/>
          <p:nvPr/>
        </p:nvSpPr>
        <p:spPr>
          <a:xfrm>
            <a:off x="242597" y="4508047"/>
            <a:ext cx="610222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Handling Outliers:</a:t>
            </a:r>
          </a:p>
        </p:txBody>
      </p:sp>
      <p:sp>
        <p:nvSpPr>
          <p:cNvPr id="14" name="TextBox 13">
            <a:extLst>
              <a:ext uri="{FF2B5EF4-FFF2-40B4-BE49-F238E27FC236}">
                <a16:creationId xmlns:a16="http://schemas.microsoft.com/office/drawing/2014/main" id="{4BE20947-6ECF-4360-847A-EB3182AD7892}"/>
              </a:ext>
            </a:extLst>
          </p:cNvPr>
          <p:cNvSpPr txBox="1"/>
          <p:nvPr/>
        </p:nvSpPr>
        <p:spPr>
          <a:xfrm>
            <a:off x="242597" y="3352057"/>
            <a:ext cx="6102220"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Data Transformation:</a:t>
            </a:r>
            <a:endParaRPr lang="en-IN" sz="2200" dirty="0"/>
          </a:p>
        </p:txBody>
      </p:sp>
      <p:sp>
        <p:nvSpPr>
          <p:cNvPr id="15" name="TextBox 14">
            <a:extLst>
              <a:ext uri="{FF2B5EF4-FFF2-40B4-BE49-F238E27FC236}">
                <a16:creationId xmlns:a16="http://schemas.microsoft.com/office/drawing/2014/main" id="{AEF8754E-6CF9-4DCE-8A3F-C35A7CAD28C3}"/>
              </a:ext>
            </a:extLst>
          </p:cNvPr>
          <p:cNvSpPr txBox="1"/>
          <p:nvPr/>
        </p:nvSpPr>
        <p:spPr>
          <a:xfrm>
            <a:off x="242597" y="4938934"/>
            <a:ext cx="10972799" cy="1384995"/>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This is the most important phase in handling outliers because it ensures that our model is trained on accurate data which leads to accurate models. An outlier may occur due to the variability in the data. It may indicate an experimental error or heavy skewness in the data(heavy-tailed distribution). We have three measures of central tendency namely Mean, Median, and Mode. They help us describe the data.</a:t>
            </a:r>
          </a:p>
          <a:p>
            <a:r>
              <a:rPr lang="en-US" sz="1400" dirty="0">
                <a:latin typeface="Calibri" panose="020F0502020204030204" pitchFamily="34" charset="0"/>
                <a:cs typeface="Calibri" panose="020F0502020204030204" pitchFamily="34" charset="0"/>
              </a:rPr>
              <a:t>Below are some of the techniques of detecting outliers</a:t>
            </a:r>
          </a:p>
          <a:p>
            <a:r>
              <a:rPr lang="en-US" sz="1400" dirty="0">
                <a:latin typeface="Calibri" panose="020F0502020204030204" pitchFamily="34" charset="0"/>
                <a:cs typeface="Calibri" panose="020F0502020204030204" pitchFamily="34" charset="0"/>
              </a:rPr>
              <a:t>•	Boxplots</a:t>
            </a:r>
          </a:p>
          <a:p>
            <a:r>
              <a:rPr lang="en-US" sz="1400" dirty="0">
                <a:latin typeface="Calibri" panose="020F0502020204030204" pitchFamily="34" charset="0"/>
                <a:cs typeface="Calibri" panose="020F0502020204030204" pitchFamily="34" charset="0"/>
              </a:rPr>
              <a:t>•	Z-score</a:t>
            </a:r>
          </a:p>
        </p:txBody>
      </p:sp>
    </p:spTree>
    <p:extLst>
      <p:ext uri="{BB962C8B-B14F-4D97-AF65-F5344CB8AC3E}">
        <p14:creationId xmlns:p14="http://schemas.microsoft.com/office/powerpoint/2010/main" val="169485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5A91A9-33BD-4C3B-90B9-7B227B8B3604}"/>
              </a:ext>
            </a:extLst>
          </p:cNvPr>
          <p:cNvSpPr txBox="1"/>
          <p:nvPr/>
        </p:nvSpPr>
        <p:spPr>
          <a:xfrm>
            <a:off x="270589" y="1207444"/>
            <a:ext cx="10907484" cy="738664"/>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Variance Inflation Factors (VIFs) measure the correlation among independent variables in least squares regression models. Statisticians refer to this type of correlation as multicollinearity. Excessive multicollinearity can cause problems for regression models. The stats models package has VIF library, Let us import the package.</a:t>
            </a:r>
          </a:p>
        </p:txBody>
      </p:sp>
      <p:sp>
        <p:nvSpPr>
          <p:cNvPr id="11" name="TextBox 10">
            <a:extLst>
              <a:ext uri="{FF2B5EF4-FFF2-40B4-BE49-F238E27FC236}">
                <a16:creationId xmlns:a16="http://schemas.microsoft.com/office/drawing/2014/main" id="{FA0B8B60-09DD-4973-A4BF-FBB149978DD2}"/>
              </a:ext>
            </a:extLst>
          </p:cNvPr>
          <p:cNvSpPr txBox="1"/>
          <p:nvPr/>
        </p:nvSpPr>
        <p:spPr>
          <a:xfrm>
            <a:off x="270589" y="831892"/>
            <a:ext cx="6102220" cy="430887"/>
          </a:xfrm>
          <a:prstGeom prst="rect">
            <a:avLst/>
          </a:prstGeom>
          <a:noFill/>
        </p:spPr>
        <p:txBody>
          <a:bodyPr wrap="square">
            <a:spAutoFit/>
          </a:bodyPr>
          <a:lstStyle/>
          <a:p>
            <a:r>
              <a:rPr lang="en-US" sz="2200" b="1" cap="all" dirty="0">
                <a:latin typeface="Calibri" panose="020F0502020204030204" pitchFamily="34" charset="0"/>
                <a:cs typeface="Calibri" panose="020F0502020204030204" pitchFamily="34" charset="0"/>
              </a:rPr>
              <a:t>Variance Inflation Factor (VIF)</a:t>
            </a:r>
          </a:p>
        </p:txBody>
      </p:sp>
      <p:sp>
        <p:nvSpPr>
          <p:cNvPr id="16" name="Title 1">
            <a:extLst>
              <a:ext uri="{FF2B5EF4-FFF2-40B4-BE49-F238E27FC236}">
                <a16:creationId xmlns:a16="http://schemas.microsoft.com/office/drawing/2014/main" id="{D375CD15-8680-4B13-BA49-1634F68CB62F}"/>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FEATURE ENGINEERING</a:t>
            </a:r>
            <a:endParaRPr lang="en-IN" sz="3600" b="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E16F546-2A81-46A6-9EAF-178CADF74E1B}"/>
              </a:ext>
            </a:extLst>
          </p:cNvPr>
          <p:cNvSpPr txBox="1"/>
          <p:nvPr/>
        </p:nvSpPr>
        <p:spPr>
          <a:xfrm>
            <a:off x="270589" y="2017625"/>
            <a:ext cx="611886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SKEWNESS REMOVAL-(POWER-TRANSFORM):</a:t>
            </a:r>
          </a:p>
        </p:txBody>
      </p:sp>
      <p:sp>
        <p:nvSpPr>
          <p:cNvPr id="20" name="TextBox 19">
            <a:extLst>
              <a:ext uri="{FF2B5EF4-FFF2-40B4-BE49-F238E27FC236}">
                <a16:creationId xmlns:a16="http://schemas.microsoft.com/office/drawing/2014/main" id="{F5E5689F-5F64-464B-B8D0-1EC5FAF7D94E}"/>
              </a:ext>
            </a:extLst>
          </p:cNvPr>
          <p:cNvSpPr txBox="1"/>
          <p:nvPr/>
        </p:nvSpPr>
        <p:spPr>
          <a:xfrm>
            <a:off x="270590" y="2448512"/>
            <a:ext cx="10907483"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Power transform will make the probability distribution of a variable more Gaussian. </a:t>
            </a:r>
          </a:p>
          <a:p>
            <a:r>
              <a:rPr lang="en-US" dirty="0"/>
              <a:t>This is often described as removing a skew in the distribution, although more generally is described as stabilizing the variance of the distribution. The power-transform library present in the </a:t>
            </a:r>
            <a:r>
              <a:rPr lang="en-US" dirty="0" err="1"/>
              <a:t>Sklearn</a:t>
            </a:r>
            <a:r>
              <a:rPr lang="en-US" dirty="0"/>
              <a:t>, Pre-processing package.</a:t>
            </a:r>
          </a:p>
        </p:txBody>
      </p:sp>
      <p:sp>
        <p:nvSpPr>
          <p:cNvPr id="22" name="TextBox 21">
            <a:extLst>
              <a:ext uri="{FF2B5EF4-FFF2-40B4-BE49-F238E27FC236}">
                <a16:creationId xmlns:a16="http://schemas.microsoft.com/office/drawing/2014/main" id="{E9055F1A-6AF6-41E1-B479-92F7F168912F}"/>
              </a:ext>
            </a:extLst>
          </p:cNvPr>
          <p:cNvSpPr txBox="1"/>
          <p:nvPr/>
        </p:nvSpPr>
        <p:spPr>
          <a:xfrm>
            <a:off x="270589" y="3224500"/>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MINMAX SCALER:</a:t>
            </a:r>
          </a:p>
        </p:txBody>
      </p:sp>
      <p:sp>
        <p:nvSpPr>
          <p:cNvPr id="24" name="TextBox 23">
            <a:extLst>
              <a:ext uri="{FF2B5EF4-FFF2-40B4-BE49-F238E27FC236}">
                <a16:creationId xmlns:a16="http://schemas.microsoft.com/office/drawing/2014/main" id="{42419DAE-177D-4BF7-94FA-8B71A8DA404C}"/>
              </a:ext>
            </a:extLst>
          </p:cNvPr>
          <p:cNvSpPr txBox="1"/>
          <p:nvPr/>
        </p:nvSpPr>
        <p:spPr>
          <a:xfrm>
            <a:off x="270588" y="3655387"/>
            <a:ext cx="10907483" cy="523220"/>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err="1"/>
              <a:t>MinMax</a:t>
            </a:r>
            <a:r>
              <a:rPr lang="en-IN" dirty="0"/>
              <a:t> Scaler shrinks the data within the given range, usually of 0 to 1. It scales the values to a specific value range without changing the shape of the original distribution. Before scaling we have to train test split the data, Since we have to do skewness removal and scaling only on input data.</a:t>
            </a:r>
          </a:p>
        </p:txBody>
      </p:sp>
      <p:sp>
        <p:nvSpPr>
          <p:cNvPr id="26" name="TextBox 25">
            <a:extLst>
              <a:ext uri="{FF2B5EF4-FFF2-40B4-BE49-F238E27FC236}">
                <a16:creationId xmlns:a16="http://schemas.microsoft.com/office/drawing/2014/main" id="{99FA30FC-F2C7-4BFF-A807-1106F44900B2}"/>
              </a:ext>
            </a:extLst>
          </p:cNvPr>
          <p:cNvSpPr txBox="1"/>
          <p:nvPr/>
        </p:nvSpPr>
        <p:spPr>
          <a:xfrm>
            <a:off x="251929" y="4197330"/>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TRAIN TEST SPLIT:</a:t>
            </a:r>
          </a:p>
        </p:txBody>
      </p:sp>
      <p:sp>
        <p:nvSpPr>
          <p:cNvPr id="28" name="TextBox 27">
            <a:extLst>
              <a:ext uri="{FF2B5EF4-FFF2-40B4-BE49-F238E27FC236}">
                <a16:creationId xmlns:a16="http://schemas.microsoft.com/office/drawing/2014/main" id="{C89963C6-D4C0-4AE7-9DA2-BBD9A85927A2}"/>
              </a:ext>
            </a:extLst>
          </p:cNvPr>
          <p:cNvSpPr txBox="1"/>
          <p:nvPr/>
        </p:nvSpPr>
        <p:spPr>
          <a:xfrm>
            <a:off x="270588" y="4628217"/>
            <a:ext cx="10926142"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a:t>The scikit-learn Python machine learning library provides an implementation of the train-test split evaluation procedure via the </a:t>
            </a:r>
            <a:r>
              <a:rPr lang="en-IN" dirty="0" err="1"/>
              <a:t>train_test_split</a:t>
            </a:r>
            <a:r>
              <a:rPr lang="en-IN" dirty="0"/>
              <a:t>() function. The function takes a loaded dataset as input and returns the dataset split into two subsets. </a:t>
            </a:r>
            <a:r>
              <a:rPr lang="en-IN" dirty="0" err="1"/>
              <a:t>train_test_split</a:t>
            </a:r>
            <a:r>
              <a:rPr lang="en-IN" dirty="0"/>
              <a:t>() will split arrays data into random subsets. The ideal split is said to be 80:20 for training and testing.</a:t>
            </a:r>
          </a:p>
        </p:txBody>
      </p:sp>
    </p:spTree>
    <p:extLst>
      <p:ext uri="{BB962C8B-B14F-4D97-AF65-F5344CB8AC3E}">
        <p14:creationId xmlns:p14="http://schemas.microsoft.com/office/powerpoint/2010/main" val="1966217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5A91A9-33BD-4C3B-90B9-7B227B8B3604}"/>
              </a:ext>
            </a:extLst>
          </p:cNvPr>
          <p:cNvSpPr txBox="1"/>
          <p:nvPr/>
        </p:nvSpPr>
        <p:spPr>
          <a:xfrm>
            <a:off x="270589" y="1207444"/>
            <a:ext cx="10907484" cy="738664"/>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Variance Inflation Factors (VIFs) measure the correlation among independent variables in least squares regression models. Statisticians refer to this type of correlation as multicollinearity. Excessive multicollinearity can cause problems for regression models. The stats models package has VIF library, Let us import the package.</a:t>
            </a:r>
          </a:p>
        </p:txBody>
      </p:sp>
      <p:sp>
        <p:nvSpPr>
          <p:cNvPr id="11" name="TextBox 10">
            <a:extLst>
              <a:ext uri="{FF2B5EF4-FFF2-40B4-BE49-F238E27FC236}">
                <a16:creationId xmlns:a16="http://schemas.microsoft.com/office/drawing/2014/main" id="{FA0B8B60-09DD-4973-A4BF-FBB149978DD2}"/>
              </a:ext>
            </a:extLst>
          </p:cNvPr>
          <p:cNvSpPr txBox="1"/>
          <p:nvPr/>
        </p:nvSpPr>
        <p:spPr>
          <a:xfrm>
            <a:off x="270589" y="831892"/>
            <a:ext cx="6102220" cy="430887"/>
          </a:xfrm>
          <a:prstGeom prst="rect">
            <a:avLst/>
          </a:prstGeom>
          <a:noFill/>
        </p:spPr>
        <p:txBody>
          <a:bodyPr wrap="square">
            <a:spAutoFit/>
          </a:bodyPr>
          <a:lstStyle/>
          <a:p>
            <a:r>
              <a:rPr lang="en-US" sz="2200" b="1" cap="all" dirty="0">
                <a:latin typeface="Calibri" panose="020F0502020204030204" pitchFamily="34" charset="0"/>
                <a:cs typeface="Calibri" panose="020F0502020204030204" pitchFamily="34" charset="0"/>
              </a:rPr>
              <a:t>Variance Inflation Factor (VIF)</a:t>
            </a:r>
          </a:p>
        </p:txBody>
      </p:sp>
      <p:sp>
        <p:nvSpPr>
          <p:cNvPr id="16" name="Title 1">
            <a:extLst>
              <a:ext uri="{FF2B5EF4-FFF2-40B4-BE49-F238E27FC236}">
                <a16:creationId xmlns:a16="http://schemas.microsoft.com/office/drawing/2014/main" id="{D375CD15-8680-4B13-BA49-1634F68CB62F}"/>
              </a:ext>
            </a:extLst>
          </p:cNvPr>
          <p:cNvSpPr>
            <a:spLocks noGrp="1"/>
          </p:cNvSpPr>
          <p:nvPr>
            <p:ph type="title"/>
          </p:nvPr>
        </p:nvSpPr>
        <p:spPr>
          <a:xfrm>
            <a:off x="154623" y="15324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FEATURE ENGINEERING</a:t>
            </a:r>
            <a:endParaRPr lang="en-IN" sz="3600" b="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E16F546-2A81-46A6-9EAF-178CADF74E1B}"/>
              </a:ext>
            </a:extLst>
          </p:cNvPr>
          <p:cNvSpPr txBox="1"/>
          <p:nvPr/>
        </p:nvSpPr>
        <p:spPr>
          <a:xfrm>
            <a:off x="270589" y="2017625"/>
            <a:ext cx="611886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SKEWNESS REMOVAL-(POWER-TRANSFORM):</a:t>
            </a:r>
          </a:p>
        </p:txBody>
      </p:sp>
      <p:sp>
        <p:nvSpPr>
          <p:cNvPr id="20" name="TextBox 19">
            <a:extLst>
              <a:ext uri="{FF2B5EF4-FFF2-40B4-BE49-F238E27FC236}">
                <a16:creationId xmlns:a16="http://schemas.microsoft.com/office/drawing/2014/main" id="{F5E5689F-5F64-464B-B8D0-1EC5FAF7D94E}"/>
              </a:ext>
            </a:extLst>
          </p:cNvPr>
          <p:cNvSpPr txBox="1"/>
          <p:nvPr/>
        </p:nvSpPr>
        <p:spPr>
          <a:xfrm>
            <a:off x="270590" y="2448512"/>
            <a:ext cx="10907483"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Power transform will make the probability distribution of a variable more Gaussian. </a:t>
            </a:r>
          </a:p>
          <a:p>
            <a:r>
              <a:rPr lang="en-US" dirty="0"/>
              <a:t>This is often described as removing a skew in the distribution, although more generally is described as stabilizing the variance of the distribution. The power-transform library present in the </a:t>
            </a:r>
            <a:r>
              <a:rPr lang="en-US" dirty="0" err="1"/>
              <a:t>Sklearn</a:t>
            </a:r>
            <a:r>
              <a:rPr lang="en-US" dirty="0"/>
              <a:t>, Pre-processing package.</a:t>
            </a:r>
          </a:p>
        </p:txBody>
      </p:sp>
      <p:sp>
        <p:nvSpPr>
          <p:cNvPr id="22" name="TextBox 21">
            <a:extLst>
              <a:ext uri="{FF2B5EF4-FFF2-40B4-BE49-F238E27FC236}">
                <a16:creationId xmlns:a16="http://schemas.microsoft.com/office/drawing/2014/main" id="{E9055F1A-6AF6-41E1-B479-92F7F168912F}"/>
              </a:ext>
            </a:extLst>
          </p:cNvPr>
          <p:cNvSpPr txBox="1"/>
          <p:nvPr/>
        </p:nvSpPr>
        <p:spPr>
          <a:xfrm>
            <a:off x="270589" y="3224500"/>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MINMAX SCALER:</a:t>
            </a:r>
          </a:p>
        </p:txBody>
      </p:sp>
      <p:sp>
        <p:nvSpPr>
          <p:cNvPr id="24" name="TextBox 23">
            <a:extLst>
              <a:ext uri="{FF2B5EF4-FFF2-40B4-BE49-F238E27FC236}">
                <a16:creationId xmlns:a16="http://schemas.microsoft.com/office/drawing/2014/main" id="{42419DAE-177D-4BF7-94FA-8B71A8DA404C}"/>
              </a:ext>
            </a:extLst>
          </p:cNvPr>
          <p:cNvSpPr txBox="1"/>
          <p:nvPr/>
        </p:nvSpPr>
        <p:spPr>
          <a:xfrm>
            <a:off x="270588" y="3655387"/>
            <a:ext cx="10907483" cy="523220"/>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err="1"/>
              <a:t>MinMax</a:t>
            </a:r>
            <a:r>
              <a:rPr lang="en-IN" dirty="0"/>
              <a:t> Scaler shrinks the data within the given range, usually of 0 to 1. It scales the values to a specific value range without changing the shape of the original distribution. Before scaling we have to train test split the data, Since we have to do skewness removal and scaling only on input data.</a:t>
            </a:r>
          </a:p>
        </p:txBody>
      </p:sp>
      <p:sp>
        <p:nvSpPr>
          <p:cNvPr id="26" name="TextBox 25">
            <a:extLst>
              <a:ext uri="{FF2B5EF4-FFF2-40B4-BE49-F238E27FC236}">
                <a16:creationId xmlns:a16="http://schemas.microsoft.com/office/drawing/2014/main" id="{99FA30FC-F2C7-4BFF-A807-1106F44900B2}"/>
              </a:ext>
            </a:extLst>
          </p:cNvPr>
          <p:cNvSpPr txBox="1"/>
          <p:nvPr/>
        </p:nvSpPr>
        <p:spPr>
          <a:xfrm>
            <a:off x="251929" y="4197330"/>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TRAIN TEST SPLIT:</a:t>
            </a:r>
          </a:p>
        </p:txBody>
      </p:sp>
      <p:sp>
        <p:nvSpPr>
          <p:cNvPr id="28" name="TextBox 27">
            <a:extLst>
              <a:ext uri="{FF2B5EF4-FFF2-40B4-BE49-F238E27FC236}">
                <a16:creationId xmlns:a16="http://schemas.microsoft.com/office/drawing/2014/main" id="{C89963C6-D4C0-4AE7-9DA2-BBD9A85927A2}"/>
              </a:ext>
            </a:extLst>
          </p:cNvPr>
          <p:cNvSpPr txBox="1"/>
          <p:nvPr/>
        </p:nvSpPr>
        <p:spPr>
          <a:xfrm>
            <a:off x="270588" y="4628217"/>
            <a:ext cx="10926142"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IN" dirty="0"/>
              <a:t>The scikit-learn Python machine learning library provides an implementation of the train-test split evaluation procedure via the </a:t>
            </a:r>
            <a:r>
              <a:rPr lang="en-IN" dirty="0" err="1"/>
              <a:t>train_test_split</a:t>
            </a:r>
            <a:r>
              <a:rPr lang="en-IN" dirty="0"/>
              <a:t>() function. The function takes a loaded dataset as input and returns the dataset split into two subsets. </a:t>
            </a:r>
            <a:r>
              <a:rPr lang="en-IN" dirty="0" err="1"/>
              <a:t>train_test_split</a:t>
            </a:r>
            <a:r>
              <a:rPr lang="en-IN" dirty="0"/>
              <a:t>() will split arrays data into random subsets. The ideal split is said to be 80:20 for training and testing.</a:t>
            </a:r>
          </a:p>
        </p:txBody>
      </p:sp>
    </p:spTree>
    <p:extLst>
      <p:ext uri="{BB962C8B-B14F-4D97-AF65-F5344CB8AC3E}">
        <p14:creationId xmlns:p14="http://schemas.microsoft.com/office/powerpoint/2010/main" val="181174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Review of Literature</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4FDCF7D-17C8-4630-9D38-15FA4AD1FC55}"/>
              </a:ext>
            </a:extLst>
          </p:cNvPr>
          <p:cNvSpPr txBox="1"/>
          <p:nvPr/>
        </p:nvSpPr>
        <p:spPr>
          <a:xfrm>
            <a:off x="154622" y="1366735"/>
            <a:ext cx="10954139" cy="2616101"/>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E-retail has become the need of the hour for the modern customers nowadays. This project focuses on the key factors for customer activation &amp; retention. Given dataset needs to be </a:t>
            </a:r>
            <a:r>
              <a:rPr lang="en-US" sz="1600" dirty="0" err="1">
                <a:latin typeface="Calibri" panose="020F0502020204030204" pitchFamily="34" charset="0"/>
                <a:cs typeface="Calibri" panose="020F0502020204030204" pitchFamily="34" charset="0"/>
              </a:rPr>
              <a:t>analysed</a:t>
            </a:r>
            <a:r>
              <a:rPr lang="en-US" sz="1600" dirty="0">
                <a:latin typeface="Calibri" panose="020F0502020204030204" pitchFamily="34" charset="0"/>
                <a:cs typeface="Calibri" panose="020F0502020204030204" pitchFamily="34" charset="0"/>
              </a:rPr>
              <a:t> in order to understand the things gone wrong / right to formulate a strategy / layout key points towards the customer activation &amp; retention</a:t>
            </a:r>
          </a:p>
          <a:p>
            <a:endParaRPr lang="en-US" sz="1600"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Business Goal: </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We are required to </a:t>
            </a:r>
            <a:r>
              <a:rPr lang="en-US" sz="1600" dirty="0" err="1">
                <a:latin typeface="Calibri" panose="020F0502020204030204" pitchFamily="34" charset="0"/>
                <a:cs typeface="Calibri" panose="020F0502020204030204" pitchFamily="34" charset="0"/>
              </a:rPr>
              <a:t>analyse</a:t>
            </a:r>
            <a:r>
              <a:rPr lang="en-US" sz="1600" dirty="0">
                <a:latin typeface="Calibri" panose="020F0502020204030204" pitchFamily="34" charset="0"/>
                <a:cs typeface="Calibri" panose="020F0502020204030204" pitchFamily="34" charset="0"/>
              </a:rPr>
              <a:t> the India e-retail industry survey response dataset by bifurcating them into hedonic &amp; Utilitarian values. Understand various influential factors customer encounters during online purchase done on a e-retail platform. Understand the customer’s choice across various platform &amp; layout the key indices which makes them to make repeated purchases on an certain e-retail platform.</a:t>
            </a:r>
          </a:p>
        </p:txBody>
      </p:sp>
      <p:sp>
        <p:nvSpPr>
          <p:cNvPr id="6" name="TextBox 5">
            <a:extLst>
              <a:ext uri="{FF2B5EF4-FFF2-40B4-BE49-F238E27FC236}">
                <a16:creationId xmlns:a16="http://schemas.microsoft.com/office/drawing/2014/main" id="{C5F6B27A-05F4-4934-BBBB-C2CF8CF14278}"/>
              </a:ext>
            </a:extLst>
          </p:cNvPr>
          <p:cNvSpPr txBox="1"/>
          <p:nvPr/>
        </p:nvSpPr>
        <p:spPr>
          <a:xfrm>
            <a:off x="154622" y="905070"/>
            <a:ext cx="7953679"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ABSTRACT:</a:t>
            </a:r>
            <a:endParaRPr lang="en-IN" sz="2000" dirty="0"/>
          </a:p>
        </p:txBody>
      </p:sp>
    </p:spTree>
    <p:extLst>
      <p:ext uri="{BB962C8B-B14F-4D97-AF65-F5344CB8AC3E}">
        <p14:creationId xmlns:p14="http://schemas.microsoft.com/office/powerpoint/2010/main" val="1325959458"/>
      </p:ext>
    </p:extLst>
  </p:cSld>
  <p:clrMapOvr>
    <a:masterClrMapping/>
  </p:clrMapOvr>
</p:sld>
</file>

<file path=ppt/theme/theme1.xml><?xml version="1.0" encoding="utf-8"?>
<a:theme xmlns:a="http://schemas.openxmlformats.org/drawingml/2006/main" name="View">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306</TotalTime>
  <Words>5502</Words>
  <Application>Microsoft Office PowerPoint</Application>
  <PresentationFormat>Widescreen</PresentationFormat>
  <Paragraphs>330</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Century Schoolbook</vt:lpstr>
      <vt:lpstr>Wingdings</vt:lpstr>
      <vt:lpstr>Wingdings 2</vt:lpstr>
      <vt:lpstr>View</vt:lpstr>
      <vt:lpstr>E-Retail Customer Activation and Retention</vt:lpstr>
      <vt:lpstr>Problem Overview</vt:lpstr>
      <vt:lpstr>Conceptual Background of the Domain Problem</vt:lpstr>
      <vt:lpstr>PowerPoint Presentation</vt:lpstr>
      <vt:lpstr>DATA PRE-PROCESSING</vt:lpstr>
      <vt:lpstr>FEATURE ENGINEERING</vt:lpstr>
      <vt:lpstr>FEATURE ENGINEERING</vt:lpstr>
      <vt:lpstr>FEATURE ENGINEERING</vt:lpstr>
      <vt:lpstr>Review of Literature</vt:lpstr>
      <vt:lpstr> Analytical Problem Framing</vt:lpstr>
      <vt:lpstr> Analytical Problem Framing</vt:lpstr>
      <vt:lpstr>Analytical Models:</vt:lpstr>
      <vt:lpstr> Data Sources and their formats</vt:lpstr>
      <vt:lpstr> Data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MODEL – MACHINE LEARNING MODEL</dc:title>
  <dc:creator>Venugopal K</dc:creator>
  <cp:lastModifiedBy>Venugopal K</cp:lastModifiedBy>
  <cp:revision>81</cp:revision>
  <dcterms:created xsi:type="dcterms:W3CDTF">2021-10-29T19:17:05Z</dcterms:created>
  <dcterms:modified xsi:type="dcterms:W3CDTF">2021-11-13T20:14:53Z</dcterms:modified>
</cp:coreProperties>
</file>